
<file path=[Content_Types].xml><?xml version="1.0" encoding="utf-8"?>
<Types xmlns="http://schemas.openxmlformats.org/package/2006/content-types">
  <Default Extension="avif" ContentType="image/av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9"/>
  </p:notesMasterIdLst>
  <p:sldIdLst>
    <p:sldId id="270" r:id="rId2"/>
    <p:sldId id="257" r:id="rId3"/>
    <p:sldId id="258" r:id="rId4"/>
    <p:sldId id="260" r:id="rId5"/>
    <p:sldId id="259" r:id="rId6"/>
    <p:sldId id="262" r:id="rId7"/>
    <p:sldId id="263" r:id="rId8"/>
    <p:sldId id="264" r:id="rId9"/>
    <p:sldId id="273" r:id="rId10"/>
    <p:sldId id="271" r:id="rId11"/>
    <p:sldId id="272" r:id="rId12"/>
    <p:sldId id="265" r:id="rId13"/>
    <p:sldId id="266" r:id="rId14"/>
    <p:sldId id="267" r:id="rId15"/>
    <p:sldId id="261"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69" d="100"/>
          <a:sy n="69" d="100"/>
        </p:scale>
        <p:origin x="9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1D4BA-9E26-4811-9C37-29C4B63CBC72}"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4A4A-3D40-454B-877A-8665CC5C0836}" type="slidenum">
              <a:rPr lang="en-US" smtClean="0"/>
              <a:t>‹#›</a:t>
            </a:fld>
            <a:endParaRPr lang="en-US"/>
          </a:p>
        </p:txBody>
      </p:sp>
    </p:spTree>
    <p:extLst>
      <p:ext uri="{BB962C8B-B14F-4D97-AF65-F5344CB8AC3E}">
        <p14:creationId xmlns:p14="http://schemas.microsoft.com/office/powerpoint/2010/main" val="131192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94A4A-3D40-454B-877A-8665CC5C0836}" type="slidenum">
              <a:rPr lang="en-US" smtClean="0"/>
              <a:t>3</a:t>
            </a:fld>
            <a:endParaRPr lang="en-US"/>
          </a:p>
        </p:txBody>
      </p:sp>
    </p:spTree>
    <p:extLst>
      <p:ext uri="{BB962C8B-B14F-4D97-AF65-F5344CB8AC3E}">
        <p14:creationId xmlns:p14="http://schemas.microsoft.com/office/powerpoint/2010/main" val="274832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94A4A-3D40-454B-877A-8665CC5C0836}" type="slidenum">
              <a:rPr lang="en-US" smtClean="0"/>
              <a:t>7</a:t>
            </a:fld>
            <a:endParaRPr lang="en-US"/>
          </a:p>
        </p:txBody>
      </p:sp>
    </p:spTree>
    <p:extLst>
      <p:ext uri="{BB962C8B-B14F-4D97-AF65-F5344CB8AC3E}">
        <p14:creationId xmlns:p14="http://schemas.microsoft.com/office/powerpoint/2010/main" val="31887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5102-B38C-717E-7A63-2C6D350A11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F14232-29F0-89C8-9740-A0EECB9241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31091E-29DF-8981-21EB-C36ED816882B}"/>
              </a:ext>
            </a:extLst>
          </p:cNvPr>
          <p:cNvSpPr>
            <a:spLocks noGrp="1"/>
          </p:cNvSpPr>
          <p:nvPr>
            <p:ph type="dt" sz="half" idx="10"/>
          </p:nvPr>
        </p:nvSpPr>
        <p:spPr/>
        <p:txBody>
          <a:bodyPr/>
          <a:lstStyle/>
          <a:p>
            <a:fld id="{A826D8D3-2838-466D-8326-6E93B3CE1FF8}" type="datetimeFigureOut">
              <a:rPr lang="en-US" smtClean="0"/>
              <a:t>3/18/2025</a:t>
            </a:fld>
            <a:endParaRPr lang="en-US"/>
          </a:p>
        </p:txBody>
      </p:sp>
      <p:sp>
        <p:nvSpPr>
          <p:cNvPr id="5" name="Footer Placeholder 4">
            <a:extLst>
              <a:ext uri="{FF2B5EF4-FFF2-40B4-BE49-F238E27FC236}">
                <a16:creationId xmlns:a16="http://schemas.microsoft.com/office/drawing/2014/main" id="{CDF59106-EE1E-13D9-C182-2354C6698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1A830-DD1D-E669-7AD9-BBEC02A8A8B3}"/>
              </a:ext>
            </a:extLst>
          </p:cNvPr>
          <p:cNvSpPr>
            <a:spLocks noGrp="1"/>
          </p:cNvSpPr>
          <p:nvPr>
            <p:ph type="sldNum" sz="quarter" idx="12"/>
          </p:nvPr>
        </p:nvSpPr>
        <p:spPr/>
        <p:txBody>
          <a:bodyPr/>
          <a:lstStyle/>
          <a:p>
            <a:fld id="{7ECD1927-0447-40E5-B6C1-B9A46ACDAAE8}" type="slidenum">
              <a:rPr lang="en-US" smtClean="0"/>
              <a:t>‹#›</a:t>
            </a:fld>
            <a:endParaRPr lang="en-US"/>
          </a:p>
        </p:txBody>
      </p:sp>
    </p:spTree>
    <p:extLst>
      <p:ext uri="{BB962C8B-B14F-4D97-AF65-F5344CB8AC3E}">
        <p14:creationId xmlns:p14="http://schemas.microsoft.com/office/powerpoint/2010/main" val="385355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BC7D-F8CE-4D3E-5712-5012272A77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A3ECEF-14A5-FFF2-C91B-4607691AB0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E1FDE-204F-923B-906C-7365E9446A26}"/>
              </a:ext>
            </a:extLst>
          </p:cNvPr>
          <p:cNvSpPr>
            <a:spLocks noGrp="1"/>
          </p:cNvSpPr>
          <p:nvPr>
            <p:ph type="dt" sz="half" idx="10"/>
          </p:nvPr>
        </p:nvSpPr>
        <p:spPr/>
        <p:txBody>
          <a:bodyPr/>
          <a:lstStyle/>
          <a:p>
            <a:fld id="{A826D8D3-2838-466D-8326-6E93B3CE1FF8}" type="datetimeFigureOut">
              <a:rPr lang="en-US" smtClean="0"/>
              <a:t>3/18/2025</a:t>
            </a:fld>
            <a:endParaRPr lang="en-US"/>
          </a:p>
        </p:txBody>
      </p:sp>
      <p:sp>
        <p:nvSpPr>
          <p:cNvPr id="5" name="Footer Placeholder 4">
            <a:extLst>
              <a:ext uri="{FF2B5EF4-FFF2-40B4-BE49-F238E27FC236}">
                <a16:creationId xmlns:a16="http://schemas.microsoft.com/office/drawing/2014/main" id="{3B33C96C-8490-414E-FBD5-0B0117079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9DC74-EB31-EA6A-314C-E4ADC5861CE7}"/>
              </a:ext>
            </a:extLst>
          </p:cNvPr>
          <p:cNvSpPr>
            <a:spLocks noGrp="1"/>
          </p:cNvSpPr>
          <p:nvPr>
            <p:ph type="sldNum" sz="quarter" idx="12"/>
          </p:nvPr>
        </p:nvSpPr>
        <p:spPr/>
        <p:txBody>
          <a:bodyPr/>
          <a:lstStyle/>
          <a:p>
            <a:fld id="{7ECD1927-0447-40E5-B6C1-B9A46ACDAAE8}" type="slidenum">
              <a:rPr lang="en-US" smtClean="0"/>
              <a:t>‹#›</a:t>
            </a:fld>
            <a:endParaRPr lang="en-US"/>
          </a:p>
        </p:txBody>
      </p:sp>
    </p:spTree>
    <p:extLst>
      <p:ext uri="{BB962C8B-B14F-4D97-AF65-F5344CB8AC3E}">
        <p14:creationId xmlns:p14="http://schemas.microsoft.com/office/powerpoint/2010/main" val="284649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437B49-B171-3601-49C6-9348B8DF76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53B33-ABF1-3321-129F-FDC0C68747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EFBAE-A308-4E10-324E-7B9510E793EE}"/>
              </a:ext>
            </a:extLst>
          </p:cNvPr>
          <p:cNvSpPr>
            <a:spLocks noGrp="1"/>
          </p:cNvSpPr>
          <p:nvPr>
            <p:ph type="dt" sz="half" idx="10"/>
          </p:nvPr>
        </p:nvSpPr>
        <p:spPr/>
        <p:txBody>
          <a:bodyPr/>
          <a:lstStyle/>
          <a:p>
            <a:fld id="{A826D8D3-2838-466D-8326-6E93B3CE1FF8}" type="datetimeFigureOut">
              <a:rPr lang="en-US" smtClean="0"/>
              <a:t>3/18/2025</a:t>
            </a:fld>
            <a:endParaRPr lang="en-US"/>
          </a:p>
        </p:txBody>
      </p:sp>
      <p:sp>
        <p:nvSpPr>
          <p:cNvPr id="5" name="Footer Placeholder 4">
            <a:extLst>
              <a:ext uri="{FF2B5EF4-FFF2-40B4-BE49-F238E27FC236}">
                <a16:creationId xmlns:a16="http://schemas.microsoft.com/office/drawing/2014/main" id="{3183E9BC-9EAF-4BC1-BEBF-8E3E19327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638B0-39EC-28AD-70A0-FC5D7101E093}"/>
              </a:ext>
            </a:extLst>
          </p:cNvPr>
          <p:cNvSpPr>
            <a:spLocks noGrp="1"/>
          </p:cNvSpPr>
          <p:nvPr>
            <p:ph type="sldNum" sz="quarter" idx="12"/>
          </p:nvPr>
        </p:nvSpPr>
        <p:spPr/>
        <p:txBody>
          <a:bodyPr/>
          <a:lstStyle/>
          <a:p>
            <a:fld id="{7ECD1927-0447-40E5-B6C1-B9A46ACDAAE8}" type="slidenum">
              <a:rPr lang="en-US" smtClean="0"/>
              <a:t>‹#›</a:t>
            </a:fld>
            <a:endParaRPr lang="en-US"/>
          </a:p>
        </p:txBody>
      </p:sp>
    </p:spTree>
    <p:extLst>
      <p:ext uri="{BB962C8B-B14F-4D97-AF65-F5344CB8AC3E}">
        <p14:creationId xmlns:p14="http://schemas.microsoft.com/office/powerpoint/2010/main" val="126282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6DAB-F674-913E-D2A2-28529A365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4E9F1-75D0-1B08-04F7-CACF9ADE32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A2CBF-BCD5-CE35-C8F4-483A26AEF40D}"/>
              </a:ext>
            </a:extLst>
          </p:cNvPr>
          <p:cNvSpPr>
            <a:spLocks noGrp="1"/>
          </p:cNvSpPr>
          <p:nvPr>
            <p:ph type="dt" sz="half" idx="10"/>
          </p:nvPr>
        </p:nvSpPr>
        <p:spPr/>
        <p:txBody>
          <a:bodyPr/>
          <a:lstStyle/>
          <a:p>
            <a:fld id="{A826D8D3-2838-466D-8326-6E93B3CE1FF8}" type="datetimeFigureOut">
              <a:rPr lang="en-US" smtClean="0"/>
              <a:t>3/18/2025</a:t>
            </a:fld>
            <a:endParaRPr lang="en-US"/>
          </a:p>
        </p:txBody>
      </p:sp>
      <p:sp>
        <p:nvSpPr>
          <p:cNvPr id="5" name="Footer Placeholder 4">
            <a:extLst>
              <a:ext uri="{FF2B5EF4-FFF2-40B4-BE49-F238E27FC236}">
                <a16:creationId xmlns:a16="http://schemas.microsoft.com/office/drawing/2014/main" id="{B6E5A11E-BC07-0DCA-CDF5-03F24CB5B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D06ED-B843-3917-5A4A-EAC07988688C}"/>
              </a:ext>
            </a:extLst>
          </p:cNvPr>
          <p:cNvSpPr>
            <a:spLocks noGrp="1"/>
          </p:cNvSpPr>
          <p:nvPr>
            <p:ph type="sldNum" sz="quarter" idx="12"/>
          </p:nvPr>
        </p:nvSpPr>
        <p:spPr/>
        <p:txBody>
          <a:bodyPr/>
          <a:lstStyle/>
          <a:p>
            <a:fld id="{7ECD1927-0447-40E5-B6C1-B9A46ACDAAE8}" type="slidenum">
              <a:rPr lang="en-US" smtClean="0"/>
              <a:t>‹#›</a:t>
            </a:fld>
            <a:endParaRPr lang="en-US"/>
          </a:p>
        </p:txBody>
      </p:sp>
    </p:spTree>
    <p:extLst>
      <p:ext uri="{BB962C8B-B14F-4D97-AF65-F5344CB8AC3E}">
        <p14:creationId xmlns:p14="http://schemas.microsoft.com/office/powerpoint/2010/main" val="288564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EF96-6633-B6C3-2560-124A2D000D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91ECAE-EF20-0710-E00C-4D3C273105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261141-3904-02DC-C76B-D52CEEA510E7}"/>
              </a:ext>
            </a:extLst>
          </p:cNvPr>
          <p:cNvSpPr>
            <a:spLocks noGrp="1"/>
          </p:cNvSpPr>
          <p:nvPr>
            <p:ph type="dt" sz="half" idx="10"/>
          </p:nvPr>
        </p:nvSpPr>
        <p:spPr/>
        <p:txBody>
          <a:bodyPr/>
          <a:lstStyle/>
          <a:p>
            <a:fld id="{A826D8D3-2838-466D-8326-6E93B3CE1FF8}" type="datetimeFigureOut">
              <a:rPr lang="en-US" smtClean="0"/>
              <a:t>3/18/2025</a:t>
            </a:fld>
            <a:endParaRPr lang="en-US"/>
          </a:p>
        </p:txBody>
      </p:sp>
      <p:sp>
        <p:nvSpPr>
          <p:cNvPr id="5" name="Footer Placeholder 4">
            <a:extLst>
              <a:ext uri="{FF2B5EF4-FFF2-40B4-BE49-F238E27FC236}">
                <a16:creationId xmlns:a16="http://schemas.microsoft.com/office/drawing/2014/main" id="{C8D28AB4-F4F2-0163-C2F3-E21938B0E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44768-A75C-36DC-7E97-40761F17BE7B}"/>
              </a:ext>
            </a:extLst>
          </p:cNvPr>
          <p:cNvSpPr>
            <a:spLocks noGrp="1"/>
          </p:cNvSpPr>
          <p:nvPr>
            <p:ph type="sldNum" sz="quarter" idx="12"/>
          </p:nvPr>
        </p:nvSpPr>
        <p:spPr/>
        <p:txBody>
          <a:bodyPr/>
          <a:lstStyle/>
          <a:p>
            <a:fld id="{7ECD1927-0447-40E5-B6C1-B9A46ACDAAE8}" type="slidenum">
              <a:rPr lang="en-US" smtClean="0"/>
              <a:t>‹#›</a:t>
            </a:fld>
            <a:endParaRPr lang="en-US"/>
          </a:p>
        </p:txBody>
      </p:sp>
    </p:spTree>
    <p:extLst>
      <p:ext uri="{BB962C8B-B14F-4D97-AF65-F5344CB8AC3E}">
        <p14:creationId xmlns:p14="http://schemas.microsoft.com/office/powerpoint/2010/main" val="405169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BA3A9-D93A-0982-9EF8-91360F74C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6F95D2-EA03-6891-4C93-3EA0F3C6B0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AB2A27-A5D0-63F7-08DD-220E96CF04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6E7C65-2FC3-0D76-1DF1-448E82F0C40E}"/>
              </a:ext>
            </a:extLst>
          </p:cNvPr>
          <p:cNvSpPr>
            <a:spLocks noGrp="1"/>
          </p:cNvSpPr>
          <p:nvPr>
            <p:ph type="dt" sz="half" idx="10"/>
          </p:nvPr>
        </p:nvSpPr>
        <p:spPr/>
        <p:txBody>
          <a:bodyPr/>
          <a:lstStyle/>
          <a:p>
            <a:fld id="{A826D8D3-2838-466D-8326-6E93B3CE1FF8}" type="datetimeFigureOut">
              <a:rPr lang="en-US" smtClean="0"/>
              <a:t>3/18/2025</a:t>
            </a:fld>
            <a:endParaRPr lang="en-US"/>
          </a:p>
        </p:txBody>
      </p:sp>
      <p:sp>
        <p:nvSpPr>
          <p:cNvPr id="6" name="Footer Placeholder 5">
            <a:extLst>
              <a:ext uri="{FF2B5EF4-FFF2-40B4-BE49-F238E27FC236}">
                <a16:creationId xmlns:a16="http://schemas.microsoft.com/office/drawing/2014/main" id="{2ED7ECC5-2DD6-1F3D-E117-5EB74BAE9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BA093-5D95-9D68-D405-4FE04C2A5C5A}"/>
              </a:ext>
            </a:extLst>
          </p:cNvPr>
          <p:cNvSpPr>
            <a:spLocks noGrp="1"/>
          </p:cNvSpPr>
          <p:nvPr>
            <p:ph type="sldNum" sz="quarter" idx="12"/>
          </p:nvPr>
        </p:nvSpPr>
        <p:spPr/>
        <p:txBody>
          <a:bodyPr/>
          <a:lstStyle/>
          <a:p>
            <a:fld id="{7ECD1927-0447-40E5-B6C1-B9A46ACDAAE8}" type="slidenum">
              <a:rPr lang="en-US" smtClean="0"/>
              <a:t>‹#›</a:t>
            </a:fld>
            <a:endParaRPr lang="en-US"/>
          </a:p>
        </p:txBody>
      </p:sp>
    </p:spTree>
    <p:extLst>
      <p:ext uri="{BB962C8B-B14F-4D97-AF65-F5344CB8AC3E}">
        <p14:creationId xmlns:p14="http://schemas.microsoft.com/office/powerpoint/2010/main" val="175396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A691-A48B-AFB3-1C69-1708532B7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43B1F5-B05D-CCEE-3C15-5277E7841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9B3270-F6F5-CBE3-E635-12589FDD2A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1BC101-7562-4F2E-714A-E79A2385B6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3BD0F5-A774-AF0C-0367-66B2FDC8DF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29AF14-2A92-9400-1B70-6F7E2E99AF92}"/>
              </a:ext>
            </a:extLst>
          </p:cNvPr>
          <p:cNvSpPr>
            <a:spLocks noGrp="1"/>
          </p:cNvSpPr>
          <p:nvPr>
            <p:ph type="dt" sz="half" idx="10"/>
          </p:nvPr>
        </p:nvSpPr>
        <p:spPr/>
        <p:txBody>
          <a:bodyPr/>
          <a:lstStyle/>
          <a:p>
            <a:fld id="{A826D8D3-2838-466D-8326-6E93B3CE1FF8}" type="datetimeFigureOut">
              <a:rPr lang="en-US" smtClean="0"/>
              <a:t>3/18/2025</a:t>
            </a:fld>
            <a:endParaRPr lang="en-US"/>
          </a:p>
        </p:txBody>
      </p:sp>
      <p:sp>
        <p:nvSpPr>
          <p:cNvPr id="8" name="Footer Placeholder 7">
            <a:extLst>
              <a:ext uri="{FF2B5EF4-FFF2-40B4-BE49-F238E27FC236}">
                <a16:creationId xmlns:a16="http://schemas.microsoft.com/office/drawing/2014/main" id="{771758C7-8C38-552E-658C-33379A069F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1CA4F-0FEB-0E7F-9E17-64119CA8688B}"/>
              </a:ext>
            </a:extLst>
          </p:cNvPr>
          <p:cNvSpPr>
            <a:spLocks noGrp="1"/>
          </p:cNvSpPr>
          <p:nvPr>
            <p:ph type="sldNum" sz="quarter" idx="12"/>
          </p:nvPr>
        </p:nvSpPr>
        <p:spPr/>
        <p:txBody>
          <a:bodyPr/>
          <a:lstStyle/>
          <a:p>
            <a:fld id="{7ECD1927-0447-40E5-B6C1-B9A46ACDAAE8}" type="slidenum">
              <a:rPr lang="en-US" smtClean="0"/>
              <a:t>‹#›</a:t>
            </a:fld>
            <a:endParaRPr lang="en-US"/>
          </a:p>
        </p:txBody>
      </p:sp>
    </p:spTree>
    <p:extLst>
      <p:ext uri="{BB962C8B-B14F-4D97-AF65-F5344CB8AC3E}">
        <p14:creationId xmlns:p14="http://schemas.microsoft.com/office/powerpoint/2010/main" val="292496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DE57-6126-3E1B-7500-6A709A5995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50B813-E37B-8F13-B8B7-A15ED526F207}"/>
              </a:ext>
            </a:extLst>
          </p:cNvPr>
          <p:cNvSpPr>
            <a:spLocks noGrp="1"/>
          </p:cNvSpPr>
          <p:nvPr>
            <p:ph type="dt" sz="half" idx="10"/>
          </p:nvPr>
        </p:nvSpPr>
        <p:spPr/>
        <p:txBody>
          <a:bodyPr/>
          <a:lstStyle/>
          <a:p>
            <a:fld id="{A826D8D3-2838-466D-8326-6E93B3CE1FF8}" type="datetimeFigureOut">
              <a:rPr lang="en-US" smtClean="0"/>
              <a:t>3/18/2025</a:t>
            </a:fld>
            <a:endParaRPr lang="en-US"/>
          </a:p>
        </p:txBody>
      </p:sp>
      <p:sp>
        <p:nvSpPr>
          <p:cNvPr id="4" name="Footer Placeholder 3">
            <a:extLst>
              <a:ext uri="{FF2B5EF4-FFF2-40B4-BE49-F238E27FC236}">
                <a16:creationId xmlns:a16="http://schemas.microsoft.com/office/drawing/2014/main" id="{B28886CB-F3F8-E1E3-041C-12A9CC479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6C0BD4-CE58-0F7B-B874-33EACBC2338E}"/>
              </a:ext>
            </a:extLst>
          </p:cNvPr>
          <p:cNvSpPr>
            <a:spLocks noGrp="1"/>
          </p:cNvSpPr>
          <p:nvPr>
            <p:ph type="sldNum" sz="quarter" idx="12"/>
          </p:nvPr>
        </p:nvSpPr>
        <p:spPr/>
        <p:txBody>
          <a:bodyPr/>
          <a:lstStyle/>
          <a:p>
            <a:fld id="{7ECD1927-0447-40E5-B6C1-B9A46ACDAAE8}" type="slidenum">
              <a:rPr lang="en-US" smtClean="0"/>
              <a:t>‹#›</a:t>
            </a:fld>
            <a:endParaRPr lang="en-US"/>
          </a:p>
        </p:txBody>
      </p:sp>
    </p:spTree>
    <p:extLst>
      <p:ext uri="{BB962C8B-B14F-4D97-AF65-F5344CB8AC3E}">
        <p14:creationId xmlns:p14="http://schemas.microsoft.com/office/powerpoint/2010/main" val="32091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5D422-08E7-586D-C976-0480FB09BE78}"/>
              </a:ext>
            </a:extLst>
          </p:cNvPr>
          <p:cNvSpPr>
            <a:spLocks noGrp="1"/>
          </p:cNvSpPr>
          <p:nvPr>
            <p:ph type="dt" sz="half" idx="10"/>
          </p:nvPr>
        </p:nvSpPr>
        <p:spPr/>
        <p:txBody>
          <a:bodyPr/>
          <a:lstStyle/>
          <a:p>
            <a:fld id="{A826D8D3-2838-466D-8326-6E93B3CE1FF8}" type="datetimeFigureOut">
              <a:rPr lang="en-US" smtClean="0"/>
              <a:t>3/18/2025</a:t>
            </a:fld>
            <a:endParaRPr lang="en-US"/>
          </a:p>
        </p:txBody>
      </p:sp>
      <p:sp>
        <p:nvSpPr>
          <p:cNvPr id="3" name="Footer Placeholder 2">
            <a:extLst>
              <a:ext uri="{FF2B5EF4-FFF2-40B4-BE49-F238E27FC236}">
                <a16:creationId xmlns:a16="http://schemas.microsoft.com/office/drawing/2014/main" id="{205B71E7-8323-D0CA-CB46-4710397713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00779E-73E8-C1E9-1E02-DD54ED61262F}"/>
              </a:ext>
            </a:extLst>
          </p:cNvPr>
          <p:cNvSpPr>
            <a:spLocks noGrp="1"/>
          </p:cNvSpPr>
          <p:nvPr>
            <p:ph type="sldNum" sz="quarter" idx="12"/>
          </p:nvPr>
        </p:nvSpPr>
        <p:spPr/>
        <p:txBody>
          <a:bodyPr/>
          <a:lstStyle/>
          <a:p>
            <a:fld id="{7ECD1927-0447-40E5-B6C1-B9A46ACDAAE8}" type="slidenum">
              <a:rPr lang="en-US" smtClean="0"/>
              <a:t>‹#›</a:t>
            </a:fld>
            <a:endParaRPr lang="en-US"/>
          </a:p>
        </p:txBody>
      </p:sp>
    </p:spTree>
    <p:extLst>
      <p:ext uri="{BB962C8B-B14F-4D97-AF65-F5344CB8AC3E}">
        <p14:creationId xmlns:p14="http://schemas.microsoft.com/office/powerpoint/2010/main" val="246750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ADA92-E0F5-6818-8FA1-48D74874F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FF6E22-F29E-69B3-B528-5782367E3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D173CA-6527-3C44-B281-DDDA7ABF1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5E963-3978-C192-7E5D-BF03FD32A51D}"/>
              </a:ext>
            </a:extLst>
          </p:cNvPr>
          <p:cNvSpPr>
            <a:spLocks noGrp="1"/>
          </p:cNvSpPr>
          <p:nvPr>
            <p:ph type="dt" sz="half" idx="10"/>
          </p:nvPr>
        </p:nvSpPr>
        <p:spPr/>
        <p:txBody>
          <a:bodyPr/>
          <a:lstStyle/>
          <a:p>
            <a:fld id="{A826D8D3-2838-466D-8326-6E93B3CE1FF8}" type="datetimeFigureOut">
              <a:rPr lang="en-US" smtClean="0"/>
              <a:t>3/18/2025</a:t>
            </a:fld>
            <a:endParaRPr lang="en-US"/>
          </a:p>
        </p:txBody>
      </p:sp>
      <p:sp>
        <p:nvSpPr>
          <p:cNvPr id="6" name="Footer Placeholder 5">
            <a:extLst>
              <a:ext uri="{FF2B5EF4-FFF2-40B4-BE49-F238E27FC236}">
                <a16:creationId xmlns:a16="http://schemas.microsoft.com/office/drawing/2014/main" id="{A03F522F-0063-750B-1CA1-8E8D97238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BA035B-EB48-206F-CB38-81AC329A876C}"/>
              </a:ext>
            </a:extLst>
          </p:cNvPr>
          <p:cNvSpPr>
            <a:spLocks noGrp="1"/>
          </p:cNvSpPr>
          <p:nvPr>
            <p:ph type="sldNum" sz="quarter" idx="12"/>
          </p:nvPr>
        </p:nvSpPr>
        <p:spPr/>
        <p:txBody>
          <a:bodyPr/>
          <a:lstStyle/>
          <a:p>
            <a:fld id="{7ECD1927-0447-40E5-B6C1-B9A46ACDAAE8}" type="slidenum">
              <a:rPr lang="en-US" smtClean="0"/>
              <a:t>‹#›</a:t>
            </a:fld>
            <a:endParaRPr lang="en-US"/>
          </a:p>
        </p:txBody>
      </p:sp>
    </p:spTree>
    <p:extLst>
      <p:ext uri="{BB962C8B-B14F-4D97-AF65-F5344CB8AC3E}">
        <p14:creationId xmlns:p14="http://schemas.microsoft.com/office/powerpoint/2010/main" val="307876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5EB2-10DD-1DF4-BBF7-80F70388B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8A2E34-6BF5-36B5-7F53-0093A51A2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071E2-672A-2461-F303-14DFFEE0A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DF89F-42B1-344C-8D33-8F42F496B1B3}"/>
              </a:ext>
            </a:extLst>
          </p:cNvPr>
          <p:cNvSpPr>
            <a:spLocks noGrp="1"/>
          </p:cNvSpPr>
          <p:nvPr>
            <p:ph type="dt" sz="half" idx="10"/>
          </p:nvPr>
        </p:nvSpPr>
        <p:spPr/>
        <p:txBody>
          <a:bodyPr/>
          <a:lstStyle/>
          <a:p>
            <a:fld id="{A826D8D3-2838-466D-8326-6E93B3CE1FF8}" type="datetimeFigureOut">
              <a:rPr lang="en-US" smtClean="0"/>
              <a:t>3/18/2025</a:t>
            </a:fld>
            <a:endParaRPr lang="en-US"/>
          </a:p>
        </p:txBody>
      </p:sp>
      <p:sp>
        <p:nvSpPr>
          <p:cNvPr id="6" name="Footer Placeholder 5">
            <a:extLst>
              <a:ext uri="{FF2B5EF4-FFF2-40B4-BE49-F238E27FC236}">
                <a16:creationId xmlns:a16="http://schemas.microsoft.com/office/drawing/2014/main" id="{35C9A96C-D921-7986-5038-31D3690C1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DC2358-B572-5DEC-7581-DFC1F6C8DA71}"/>
              </a:ext>
            </a:extLst>
          </p:cNvPr>
          <p:cNvSpPr>
            <a:spLocks noGrp="1"/>
          </p:cNvSpPr>
          <p:nvPr>
            <p:ph type="sldNum" sz="quarter" idx="12"/>
          </p:nvPr>
        </p:nvSpPr>
        <p:spPr/>
        <p:txBody>
          <a:bodyPr/>
          <a:lstStyle/>
          <a:p>
            <a:fld id="{7ECD1927-0447-40E5-B6C1-B9A46ACDAAE8}" type="slidenum">
              <a:rPr lang="en-US" smtClean="0"/>
              <a:t>‹#›</a:t>
            </a:fld>
            <a:endParaRPr lang="en-US"/>
          </a:p>
        </p:txBody>
      </p:sp>
    </p:spTree>
    <p:extLst>
      <p:ext uri="{BB962C8B-B14F-4D97-AF65-F5344CB8AC3E}">
        <p14:creationId xmlns:p14="http://schemas.microsoft.com/office/powerpoint/2010/main" val="84754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30C11-52F3-393E-A3CD-D4A7ABDD4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42E23B-DC6B-A40D-D7D1-A605F6995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2D157-A946-22F2-10BE-F98EEEE38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26D8D3-2838-466D-8326-6E93B3CE1FF8}" type="datetimeFigureOut">
              <a:rPr lang="en-US" smtClean="0"/>
              <a:t>3/18/2025</a:t>
            </a:fld>
            <a:endParaRPr lang="en-US"/>
          </a:p>
        </p:txBody>
      </p:sp>
      <p:sp>
        <p:nvSpPr>
          <p:cNvPr id="5" name="Footer Placeholder 4">
            <a:extLst>
              <a:ext uri="{FF2B5EF4-FFF2-40B4-BE49-F238E27FC236}">
                <a16:creationId xmlns:a16="http://schemas.microsoft.com/office/drawing/2014/main" id="{732F7E0A-1559-AB63-049E-B0947F497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6E092C-61E7-0457-CBCF-457D53CC5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CD1927-0447-40E5-B6C1-B9A46ACDAAE8}" type="slidenum">
              <a:rPr lang="en-US" smtClean="0"/>
              <a:t>‹#›</a:t>
            </a:fld>
            <a:endParaRPr lang="en-US"/>
          </a:p>
        </p:txBody>
      </p:sp>
    </p:spTree>
    <p:extLst>
      <p:ext uri="{BB962C8B-B14F-4D97-AF65-F5344CB8AC3E}">
        <p14:creationId xmlns:p14="http://schemas.microsoft.com/office/powerpoint/2010/main" val="8245151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putnampark.org/visit-the-park/" TargetMode="External"/><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elcr.or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avif"/><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0" descr="CT Horse Council, Inc. – Horsemen ...">
            <a:extLst>
              <a:ext uri="{FF2B5EF4-FFF2-40B4-BE49-F238E27FC236}">
                <a16:creationId xmlns:a16="http://schemas.microsoft.com/office/drawing/2014/main" id="{C3CC9746-6EBA-D259-B0B9-7102C7C67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976" y="3103418"/>
            <a:ext cx="3109253" cy="20116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Content Placeholder 5">
            <a:extLst>
              <a:ext uri="{FF2B5EF4-FFF2-40B4-BE49-F238E27FC236}">
                <a16:creationId xmlns:a16="http://schemas.microsoft.com/office/drawing/2014/main" id="{75E07C4F-3436-EF5F-F397-FEB818B6FAA2}"/>
              </a:ext>
            </a:extLst>
          </p:cNvPr>
          <p:cNvSpPr>
            <a:spLocks noGrp="1"/>
          </p:cNvSpPr>
          <p:nvPr>
            <p:ph sz="half" idx="2"/>
          </p:nvPr>
        </p:nvSpPr>
        <p:spPr>
          <a:xfrm>
            <a:off x="6172200" y="2826327"/>
            <a:ext cx="5181600" cy="3350636"/>
          </a:xfrm>
        </p:spPr>
        <p:txBody>
          <a:bodyPr/>
          <a:lstStyle/>
          <a:p>
            <a:pPr algn="ctr"/>
            <a:endParaRPr lang="en-US" dirty="0"/>
          </a:p>
        </p:txBody>
      </p:sp>
      <p:sp>
        <p:nvSpPr>
          <p:cNvPr id="12" name="Title 8">
            <a:extLst>
              <a:ext uri="{FF2B5EF4-FFF2-40B4-BE49-F238E27FC236}">
                <a16:creationId xmlns:a16="http://schemas.microsoft.com/office/drawing/2014/main" id="{2FBA94E0-8EFE-D67D-964B-0A3FF70B57E2}"/>
              </a:ext>
            </a:extLst>
          </p:cNvPr>
          <p:cNvSpPr txBox="1">
            <a:spLocks noGrp="1"/>
          </p:cNvSpPr>
          <p:nvPr>
            <p:ph type="title"/>
          </p:nvPr>
        </p:nvSpPr>
        <p:spPr>
          <a:xfrm>
            <a:off x="838200" y="365125"/>
            <a:ext cx="10515600" cy="1990725"/>
          </a:xfrm>
          <a:prstGeom prst="rect">
            <a:avLst/>
          </a:prstGeom>
          <a:noFill/>
        </p:spPr>
        <p:txBody>
          <a:bodyPr wrap="square" rtlCol="0">
            <a:spAutoFit/>
          </a:bodyPr>
          <a:lstStyle/>
          <a:p>
            <a:pPr algn="ctr"/>
            <a:r>
              <a:rPr lang="en-US" sz="3600" dirty="0">
                <a:latin typeface="Britannic Bold" panose="020B0903060703020204" pitchFamily="34" charset="0"/>
              </a:rPr>
              <a:t>Why Horses Make Good Neighbors</a:t>
            </a:r>
          </a:p>
          <a:p>
            <a:pPr algn="ctr"/>
            <a:endParaRPr lang="en-US" sz="800" dirty="0">
              <a:latin typeface="Britannic Bold" panose="020B0903060703020204" pitchFamily="34" charset="0"/>
            </a:endParaRPr>
          </a:p>
          <a:p>
            <a:pPr algn="ctr"/>
            <a:r>
              <a:rPr lang="en-US" sz="2400" dirty="0">
                <a:latin typeface="Britannic Bold" panose="020B0903060703020204" pitchFamily="34" charset="0"/>
              </a:rPr>
              <a:t>Presented by </a:t>
            </a:r>
          </a:p>
          <a:p>
            <a:pPr algn="ctr"/>
            <a:endParaRPr lang="en-US" sz="800" dirty="0">
              <a:latin typeface="Britannic Bold" panose="020B0903060703020204" pitchFamily="34" charset="0"/>
            </a:endParaRPr>
          </a:p>
          <a:p>
            <a:pPr algn="ctr"/>
            <a:r>
              <a:rPr lang="en-US" sz="4000" dirty="0">
                <a:latin typeface="Britannic Bold" panose="020B0903060703020204" pitchFamily="34" charset="0"/>
              </a:rPr>
              <a:t>The Connecticut Horse Council</a:t>
            </a:r>
          </a:p>
          <a:p>
            <a:pPr algn="ctr"/>
            <a:r>
              <a:rPr lang="en-US" sz="2000" dirty="0">
                <a:latin typeface="Britannic Bold" panose="020B0903060703020204" pitchFamily="34" charset="0"/>
              </a:rPr>
              <a:t>“Horsemen united in Leadership, Service, and Education</a:t>
            </a:r>
          </a:p>
        </p:txBody>
      </p:sp>
      <p:pic>
        <p:nvPicPr>
          <p:cNvPr id="15" name="Content Placeholder 14">
            <a:extLst>
              <a:ext uri="{FF2B5EF4-FFF2-40B4-BE49-F238E27FC236}">
                <a16:creationId xmlns:a16="http://schemas.microsoft.com/office/drawing/2014/main" id="{461E6B45-1312-7E33-AAC3-F92D220F363E}"/>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t="12185"/>
          <a:stretch/>
        </p:blipFill>
        <p:spPr>
          <a:xfrm>
            <a:off x="1984219" y="2355849"/>
            <a:ext cx="3031125" cy="3821114"/>
          </a:xfrm>
        </p:spPr>
      </p:pic>
    </p:spTree>
    <p:extLst>
      <p:ext uri="{BB962C8B-B14F-4D97-AF65-F5344CB8AC3E}">
        <p14:creationId xmlns:p14="http://schemas.microsoft.com/office/powerpoint/2010/main" val="880973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6173CC22-9C48-7720-5700-4536FC259AD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B51F367-3772-CF78-BE74-B3B081DFF5C8}"/>
              </a:ext>
            </a:extLst>
          </p:cNvPr>
          <p:cNvSpPr txBox="1"/>
          <p:nvPr/>
        </p:nvSpPr>
        <p:spPr>
          <a:xfrm>
            <a:off x="184353" y="164129"/>
            <a:ext cx="11717593" cy="369332"/>
          </a:xfrm>
          <a:prstGeom prst="rect">
            <a:avLst/>
          </a:prstGeom>
          <a:noFill/>
        </p:spPr>
        <p:txBody>
          <a:bodyPr wrap="square" rtlCol="0">
            <a:spAutoFit/>
          </a:bodyPr>
          <a:lstStyle/>
          <a:p>
            <a:r>
              <a:rPr lang="en-US" b="1" i="1" u="sng" dirty="0"/>
              <a:t>Horses Preserve our Heritage </a:t>
            </a:r>
            <a:r>
              <a:rPr lang="en-US" b="1" i="1" dirty="0"/>
              <a:t>…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Connecticut has a rich in history of how horses have been instrumental then and now</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p>
        </p:txBody>
      </p:sp>
      <p:sp>
        <p:nvSpPr>
          <p:cNvPr id="10" name="Text Placeholder 9">
            <a:extLst>
              <a:ext uri="{FF2B5EF4-FFF2-40B4-BE49-F238E27FC236}">
                <a16:creationId xmlns:a16="http://schemas.microsoft.com/office/drawing/2014/main" id="{65EDA6B5-A45D-E625-961D-A746D995B57D}"/>
              </a:ext>
            </a:extLst>
          </p:cNvPr>
          <p:cNvSpPr>
            <a:spLocks noGrp="1"/>
          </p:cNvSpPr>
          <p:nvPr>
            <p:ph type="body" sz="quarter" idx="3"/>
          </p:nvPr>
        </p:nvSpPr>
        <p:spPr>
          <a:xfrm>
            <a:off x="6095999" y="649018"/>
            <a:ext cx="5361709" cy="2244493"/>
          </a:xfrm>
        </p:spPr>
        <p:txBody>
          <a:bodyPr>
            <a:noAutofit/>
          </a:bodyPr>
          <a:lstStyle/>
          <a:p>
            <a:endParaRPr lang="en-US" sz="1800" b="0" dirty="0">
              <a:effectLst/>
              <a:ea typeface="Calibri" panose="020F0502020204030204" pitchFamily="34" charset="0"/>
              <a:cs typeface="Times New Roman" panose="02020603050405020304" pitchFamily="18" charset="0"/>
            </a:endParaRPr>
          </a:p>
          <a:p>
            <a:endParaRPr lang="en-US" sz="1800" b="0" dirty="0">
              <a:ea typeface="Calibri" panose="020F0502020204030204" pitchFamily="34" charset="0"/>
              <a:cs typeface="Times New Roman" panose="02020603050405020304" pitchFamily="18" charset="0"/>
            </a:endParaRPr>
          </a:p>
          <a:p>
            <a:endParaRPr lang="en-US" sz="1800" b="0" dirty="0">
              <a:effectLst/>
              <a:ea typeface="Calibri" panose="020F0502020204030204" pitchFamily="34" charset="0"/>
              <a:cs typeface="Times New Roman" panose="02020603050405020304" pitchFamily="18" charset="0"/>
            </a:endParaRPr>
          </a:p>
          <a:p>
            <a:r>
              <a:rPr lang="en-US" sz="1800" b="0" dirty="0">
                <a:effectLst/>
                <a:ea typeface="Calibri" panose="020F0502020204030204" pitchFamily="34" charset="0"/>
                <a:cs typeface="Times New Roman" panose="02020603050405020304" pitchFamily="18" charset="0"/>
              </a:rPr>
              <a:t>A statute of General Israel Putnam's daring escape  at </a:t>
            </a:r>
            <a:r>
              <a:rPr lang="en-US" sz="1800" b="0" dirty="0" err="1">
                <a:effectLst/>
                <a:ea typeface="Calibri" panose="020F0502020204030204" pitchFamily="34" charset="0"/>
                <a:cs typeface="Times New Roman" panose="02020603050405020304" pitchFamily="18" charset="0"/>
              </a:rPr>
              <a:t>Horseneck</a:t>
            </a:r>
            <a:r>
              <a:rPr lang="en-US" sz="1800" b="0" dirty="0">
                <a:effectLst/>
                <a:ea typeface="Calibri" panose="020F0502020204030204" pitchFamily="34" charset="0"/>
                <a:cs typeface="Times New Roman" panose="02020603050405020304" pitchFamily="18" charset="0"/>
              </a:rPr>
              <a:t>,</a:t>
            </a:r>
            <a:r>
              <a:rPr lang="en-US" sz="1800" b="0" kern="100" dirty="0">
                <a:effectLst/>
                <a:ea typeface="Calibri" panose="020F0502020204030204" pitchFamily="34" charset="0"/>
                <a:cs typeface="Times New Roman" panose="02020603050405020304" pitchFamily="18" charset="0"/>
              </a:rPr>
              <a:t> (now part of Greenwich)</a:t>
            </a:r>
            <a:r>
              <a:rPr lang="en-US" sz="1800" b="0" dirty="0">
                <a:effectLst/>
                <a:ea typeface="Calibri" panose="020F0502020204030204" pitchFamily="34" charset="0"/>
                <a:cs typeface="Times New Roman" panose="02020603050405020304" pitchFamily="18" charset="0"/>
              </a:rPr>
              <a:t> from British dragoons,</a:t>
            </a:r>
            <a:r>
              <a:rPr lang="en-US" sz="1800" b="0" kern="100" dirty="0">
                <a:effectLst/>
                <a:ea typeface="Calibri" panose="020F0502020204030204" pitchFamily="34" charset="0"/>
                <a:cs typeface="Times New Roman" panose="02020603050405020304" pitchFamily="18" charset="0"/>
              </a:rPr>
              <a:t> during the Revolutionary War.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kern="100" dirty="0">
                <a:effectLst/>
                <a:latin typeface="Aptos" panose="020B0004020202020204" pitchFamily="34" charset="0"/>
                <a:ea typeface="Calibri" panose="020F0502020204030204" pitchFamily="34" charset="0"/>
                <a:cs typeface="Times New Roman" panose="02020603050405020304" pitchFamily="18" charset="0"/>
              </a:rPr>
              <a:t>Putnam, </a:t>
            </a:r>
            <a:r>
              <a:rPr lang="en-US" sz="1800" b="0" kern="100" dirty="0">
                <a:effectLst/>
                <a:ea typeface="Calibri" panose="020F0502020204030204" pitchFamily="34" charset="0"/>
                <a:cs typeface="Times New Roman" panose="02020603050405020304" pitchFamily="18" charset="0"/>
              </a:rPr>
              <a:t>surprised and outnumbered, famously rode his horse down a steep cliff, and the British, unable to follow, fired at him.  Winter Camp </a:t>
            </a:r>
            <a:r>
              <a:rPr lang="en-US" sz="1800" dirty="0">
                <a:effectLst/>
                <a:latin typeface="Calibri" panose="020F0502020204030204" pitchFamily="34" charset="0"/>
                <a:ea typeface="Calibri" panose="020F0502020204030204" pitchFamily="34" charset="0"/>
                <a:cs typeface="Times New Roman" panose="02020603050405020304" pitchFamily="18" charset="0"/>
              </a:rPr>
              <a:t>1778/1779.</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u="sng" dirty="0">
                <a:solidFill>
                  <a:srgbClr val="0563C1"/>
                </a:solidFill>
                <a:effectLst/>
                <a:ea typeface="Calibri" panose="020F0502020204030204" pitchFamily="34" charset="0"/>
                <a:cs typeface="Times New Roman" panose="02020603050405020304" pitchFamily="18" charset="0"/>
                <a:hlinkClick r:id="rId3"/>
              </a:rPr>
              <a:t>Putnam Memorial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State Park in Redding, Connecticut</a:t>
            </a:r>
            <a:endParaRPr lang="en-US" sz="1800" b="0" dirty="0">
              <a:latin typeface="Aptos" panose="020B0004020202020204" pitchFamily="34" charset="0"/>
              <a:ea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8E9F2003-6C7A-1CF4-93E9-E8C28E9C36A8}"/>
              </a:ext>
            </a:extLst>
          </p:cNvPr>
          <p:cNvSpPr>
            <a:spLocks noGrp="1"/>
          </p:cNvSpPr>
          <p:nvPr>
            <p:ph type="body" idx="1"/>
          </p:nvPr>
        </p:nvSpPr>
        <p:spPr>
          <a:xfrm>
            <a:off x="290054" y="533462"/>
            <a:ext cx="5157787" cy="1450846"/>
          </a:xfrm>
        </p:spPr>
        <p:txBody>
          <a:bodyPr>
            <a:normAutofit fontScale="25000" lnSpcReduction="20000"/>
          </a:bodyPr>
          <a:lstStyle/>
          <a:p>
            <a:endParaRPr lang="en-US" sz="7200" b="0" dirty="0">
              <a:effectLst/>
              <a:ea typeface="Calibri" panose="020F0502020204030204" pitchFamily="34" charset="0"/>
              <a:cs typeface="Times New Roman" panose="02020603050405020304" pitchFamily="18" charset="0"/>
            </a:endParaRPr>
          </a:p>
          <a:p>
            <a:r>
              <a:rPr lang="en-US" sz="7200" b="0" dirty="0">
                <a:effectLst/>
                <a:ea typeface="Calibri" panose="020F0502020204030204" pitchFamily="34" charset="0"/>
                <a:cs typeface="Times New Roman" panose="02020603050405020304" pitchFamily="18" charset="0"/>
              </a:rPr>
              <a:t>A statute of Lafayette, a general in the American Revolutionary War is across from the state Capitol in Hartford, CT.   Our capitol also depicts pictures of horses in battles and there are several monuments around our state that feature  heroes mounted on horses.  </a:t>
            </a:r>
          </a:p>
          <a:p>
            <a:endParaRPr lang="en-US" sz="1800" dirty="0"/>
          </a:p>
        </p:txBody>
      </p:sp>
      <p:pic>
        <p:nvPicPr>
          <p:cNvPr id="12" name="Content Placeholder 11">
            <a:extLst>
              <a:ext uri="{FF2B5EF4-FFF2-40B4-BE49-F238E27FC236}">
                <a16:creationId xmlns:a16="http://schemas.microsoft.com/office/drawing/2014/main" id="{B3051D6E-2095-DF2D-6E41-BD25C250F7F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36612" y="1983423"/>
            <a:ext cx="3032513" cy="4572000"/>
          </a:xfrm>
        </p:spPr>
      </p:pic>
      <p:pic>
        <p:nvPicPr>
          <p:cNvPr id="6" name="Content Placeholder 5">
            <a:extLst>
              <a:ext uri="{FF2B5EF4-FFF2-40B4-BE49-F238E27FC236}">
                <a16:creationId xmlns:a16="http://schemas.microsoft.com/office/drawing/2014/main" id="{C5ED273C-6D6A-6DB4-BBF6-157011620A95}"/>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7118448" y="3015174"/>
            <a:ext cx="3390900" cy="3390900"/>
          </a:xfrm>
        </p:spPr>
      </p:pic>
    </p:spTree>
    <p:extLst>
      <p:ext uri="{BB962C8B-B14F-4D97-AF65-F5344CB8AC3E}">
        <p14:creationId xmlns:p14="http://schemas.microsoft.com/office/powerpoint/2010/main" val="261529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3FFB06C1-2837-9FBC-635B-502D9C17866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BEEB6B7-9FC0-E95A-621E-BCFC4C3AA964}"/>
              </a:ext>
            </a:extLst>
          </p:cNvPr>
          <p:cNvSpPr txBox="1"/>
          <p:nvPr/>
        </p:nvSpPr>
        <p:spPr>
          <a:xfrm>
            <a:off x="184353" y="164129"/>
            <a:ext cx="11717593" cy="369332"/>
          </a:xfrm>
          <a:prstGeom prst="rect">
            <a:avLst/>
          </a:prstGeom>
          <a:noFill/>
        </p:spPr>
        <p:txBody>
          <a:bodyPr wrap="square" rtlCol="0">
            <a:spAutoFit/>
          </a:bodyPr>
          <a:lstStyle/>
          <a:p>
            <a:r>
              <a:rPr lang="en-US" b="1" i="1" u="sng" dirty="0"/>
              <a:t>Horses Preserve our Heritage </a:t>
            </a:r>
            <a:r>
              <a:rPr lang="en-US" b="1" i="1" dirty="0"/>
              <a:t>…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Connecticut has a rich in history of how horses have been instrumental then and now</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p>
        </p:txBody>
      </p:sp>
      <p:sp>
        <p:nvSpPr>
          <p:cNvPr id="10" name="Text Placeholder 9">
            <a:extLst>
              <a:ext uri="{FF2B5EF4-FFF2-40B4-BE49-F238E27FC236}">
                <a16:creationId xmlns:a16="http://schemas.microsoft.com/office/drawing/2014/main" id="{44A98BED-8EB0-AC55-BC9C-8E88DC798999}"/>
              </a:ext>
            </a:extLst>
          </p:cNvPr>
          <p:cNvSpPr>
            <a:spLocks noGrp="1"/>
          </p:cNvSpPr>
          <p:nvPr>
            <p:ph type="body" sz="quarter" idx="3"/>
          </p:nvPr>
        </p:nvSpPr>
        <p:spPr>
          <a:xfrm>
            <a:off x="6096000" y="649019"/>
            <a:ext cx="5183188" cy="1179860"/>
          </a:xfrm>
        </p:spPr>
        <p:txBody>
          <a:bodyPr>
            <a:normAutofit/>
          </a:bodyPr>
          <a:lstStyle/>
          <a:p>
            <a:pPr algn="ctr"/>
            <a:endParaRPr lang="en-US" sz="1800" dirty="0">
              <a:latin typeface="Calibri" panose="020F0502020204030204" pitchFamily="34" charset="0"/>
              <a:ea typeface="Calibri" panose="020F0502020204030204" pitchFamily="34" charset="0"/>
              <a:cs typeface="Calibri" panose="020F0502020204030204" pitchFamily="34" charset="0"/>
            </a:endParaRPr>
          </a:p>
          <a:p>
            <a:pPr algn="ctr"/>
            <a:endParaRPr lang="en-US" sz="1800" dirty="0">
              <a:latin typeface="Calibri" panose="020F0502020204030204" pitchFamily="34" charset="0"/>
              <a:ea typeface="Calibri" panose="020F0502020204030204" pitchFamily="34" charset="0"/>
              <a:cs typeface="Calibri" panose="020F0502020204030204" pitchFamily="34" charset="0"/>
            </a:endParaRPr>
          </a:p>
          <a:p>
            <a:pPr algn="ct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800" b="0" dirty="0">
              <a:latin typeface="Calibri" panose="020F0502020204030204" pitchFamily="34" charset="0"/>
              <a:ea typeface="Calibri" panose="020F0502020204030204" pitchFamily="34" charset="0"/>
              <a:cs typeface="Calibri" panose="020F0502020204030204" pitchFamily="34" charset="0"/>
            </a:endParaRPr>
          </a:p>
          <a:p>
            <a:pPr algn="ctr"/>
            <a:endParaRPr lang="en-US" sz="7200" b="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dirty="0">
              <a:latin typeface="Calibri" panose="020F0502020204030204" pitchFamily="34" charset="0"/>
              <a:ea typeface="Calibri" panose="020F0502020204030204" pitchFamily="34" charset="0"/>
              <a:cs typeface="Calibri" panose="020F0502020204030204" pitchFamily="34" charset="0"/>
            </a:endParaRPr>
          </a:p>
        </p:txBody>
      </p:sp>
      <p:pic>
        <p:nvPicPr>
          <p:cNvPr id="14" name="Content Placeholder 13">
            <a:extLst>
              <a:ext uri="{FF2B5EF4-FFF2-40B4-BE49-F238E27FC236}">
                <a16:creationId xmlns:a16="http://schemas.microsoft.com/office/drawing/2014/main" id="{77FED972-53F8-8729-3E3F-F00E9AC457C5}"/>
              </a:ext>
            </a:extLst>
          </p:cNvPr>
          <p:cNvPicPr>
            <a:picLocks noGrp="1" noChangeAspect="1"/>
          </p:cNvPicPr>
          <p:nvPr>
            <p:ph sz="half" idx="4"/>
          </p:nvPr>
        </p:nvPicPr>
        <p:blipFill>
          <a:blip r:embed="rId3">
            <a:extLst>
              <a:ext uri="{28A0092B-C50C-407E-A947-70E740481C1C}">
                <a14:useLocalDpi xmlns:a14="http://schemas.microsoft.com/office/drawing/2010/main" val="0"/>
              </a:ext>
            </a:extLst>
          </a:blip>
          <a:stretch>
            <a:fillRect/>
          </a:stretch>
        </p:blipFill>
        <p:spPr>
          <a:xfrm>
            <a:off x="6735006" y="1457835"/>
            <a:ext cx="4642607" cy="4572000"/>
          </a:xfrm>
        </p:spPr>
      </p:pic>
      <p:sp>
        <p:nvSpPr>
          <p:cNvPr id="8" name="Text Placeholder 7">
            <a:extLst>
              <a:ext uri="{FF2B5EF4-FFF2-40B4-BE49-F238E27FC236}">
                <a16:creationId xmlns:a16="http://schemas.microsoft.com/office/drawing/2014/main" id="{0CE61B2B-0674-263E-7AE2-5EFA61D31A92}"/>
              </a:ext>
            </a:extLst>
          </p:cNvPr>
          <p:cNvSpPr>
            <a:spLocks noGrp="1"/>
          </p:cNvSpPr>
          <p:nvPr>
            <p:ph type="body" idx="1"/>
          </p:nvPr>
        </p:nvSpPr>
        <p:spPr>
          <a:xfrm>
            <a:off x="290054" y="649020"/>
            <a:ext cx="5431873" cy="1335288"/>
          </a:xfrm>
        </p:spPr>
        <p:txBody>
          <a:bodyPr>
            <a:normAutofit/>
          </a:bodyPr>
          <a:lstStyle/>
          <a:p>
            <a:r>
              <a:rPr lang="en-US" sz="1800" b="0" dirty="0">
                <a:effectLst/>
                <a:ea typeface="Calibri" panose="020F0502020204030204" pitchFamily="34" charset="0"/>
                <a:cs typeface="Times New Roman" panose="02020603050405020304" pitchFamily="18" charset="0"/>
              </a:rPr>
              <a:t>Today we continue a tradition of 2 Connecticut Horse Guards and 2-foot Militia dating back to the 1700’s </a:t>
            </a:r>
          </a:p>
          <a:p>
            <a:endParaRPr lang="en-US" sz="1800" b="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E3C6DC5-C400-9F80-3AC9-9390BF666C0D}"/>
              </a:ext>
            </a:extLst>
          </p:cNvPr>
          <p:cNvSpPr>
            <a:spLocks noGrp="1"/>
          </p:cNvSpPr>
          <p:nvPr>
            <p:ph sz="half" idx="2"/>
          </p:nvPr>
        </p:nvSpPr>
        <p:spPr>
          <a:xfrm>
            <a:off x="839788" y="1828879"/>
            <a:ext cx="5157787" cy="4360784"/>
          </a:xfrm>
        </p:spPr>
        <p:txBody>
          <a:bodyPr>
            <a:normAutofit fontScale="70000" lnSpcReduction="20000"/>
          </a:bodyPr>
          <a:lstStyle/>
          <a:p>
            <a:pPr algn="l">
              <a:buNone/>
            </a:pPr>
            <a:endParaRPr lang="en-US" sz="2600" b="0" i="0" dirty="0">
              <a:solidFill>
                <a:srgbClr val="222222"/>
              </a:solidFill>
              <a:effectLst/>
            </a:endParaRPr>
          </a:p>
          <a:p>
            <a:pPr algn="l">
              <a:buNone/>
            </a:pPr>
            <a:r>
              <a:rPr lang="en-US" sz="2600" b="0" i="0" dirty="0">
                <a:solidFill>
                  <a:srgbClr val="222222"/>
                </a:solidFill>
                <a:effectLst/>
              </a:rPr>
              <a:t>Connecticut has four colonial militia units, two Foot Guards and two Horse Guards, all member units of the Connecticut National Guard. </a:t>
            </a:r>
          </a:p>
          <a:p>
            <a:pPr algn="l">
              <a:buNone/>
            </a:pPr>
            <a:r>
              <a:rPr lang="en-US" sz="2600" b="0" i="0" dirty="0">
                <a:solidFill>
                  <a:srgbClr val="222222"/>
                </a:solidFill>
                <a:effectLst/>
              </a:rPr>
              <a:t>The First Company Governors Horse Guard and the Second Company Governors Horse Guard are strategically stationed in Avon and Newtown, respectively.</a:t>
            </a:r>
          </a:p>
          <a:p>
            <a:pPr algn="l">
              <a:buNone/>
            </a:pPr>
            <a:r>
              <a:rPr lang="en-US" sz="2600" b="0" i="0" dirty="0">
                <a:solidFill>
                  <a:srgbClr val="222222"/>
                </a:solidFill>
                <a:effectLst/>
              </a:rPr>
              <a:t> Historic cavalry units, Connecticut carries on the volunteerism of the earliest American Colonials ensuring the safety of their Governor. </a:t>
            </a:r>
          </a:p>
          <a:p>
            <a:pPr algn="l">
              <a:buNone/>
            </a:pPr>
            <a:r>
              <a:rPr lang="en-US" sz="2600" b="0" i="0" dirty="0">
                <a:solidFill>
                  <a:srgbClr val="222222"/>
                </a:solidFill>
                <a:effectLst/>
              </a:rPr>
              <a:t>Today, all four units are seen throughout the state representing the governor at parades, reviews and ceremonies including presidential inaugurals. </a:t>
            </a:r>
          </a:p>
          <a:p>
            <a:pPr algn="l">
              <a:buNone/>
            </a:pPr>
            <a:r>
              <a:rPr lang="en-US" sz="2600" b="0" i="0" dirty="0">
                <a:solidFill>
                  <a:srgbClr val="222222"/>
                </a:solidFill>
                <a:effectLst/>
              </a:rPr>
              <a:t>The Connecticut Horse Guards are living history.</a:t>
            </a:r>
          </a:p>
          <a:p>
            <a:endParaRPr lang="en-US" dirty="0"/>
          </a:p>
        </p:txBody>
      </p:sp>
    </p:spTree>
    <p:extLst>
      <p:ext uri="{BB962C8B-B14F-4D97-AF65-F5344CB8AC3E}">
        <p14:creationId xmlns:p14="http://schemas.microsoft.com/office/powerpoint/2010/main" val="158625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4DDFA8-3047-1E41-A009-07B9070C94BF}"/>
              </a:ext>
            </a:extLst>
          </p:cNvPr>
          <p:cNvSpPr txBox="1"/>
          <p:nvPr/>
        </p:nvSpPr>
        <p:spPr>
          <a:xfrm>
            <a:off x="510209" y="357809"/>
            <a:ext cx="11171582" cy="4339650"/>
          </a:xfrm>
          <a:prstGeom prst="rect">
            <a:avLst/>
          </a:prstGeom>
          <a:noFill/>
        </p:spPr>
        <p:txBody>
          <a:bodyPr wrap="square" rtlCol="0">
            <a:spAutoFit/>
          </a:bodyPr>
          <a:lstStyle/>
          <a:p>
            <a:r>
              <a:rPr lang="en-US" b="1" i="1" u="sng" dirty="0"/>
              <a:t>Horses Create Jobs</a:t>
            </a:r>
            <a:r>
              <a:rPr lang="en-US" b="1" dirty="0"/>
              <a:t>.</a:t>
            </a:r>
          </a:p>
          <a:p>
            <a:endParaRPr lang="en-US" dirty="0"/>
          </a:p>
          <a:p>
            <a:r>
              <a:rPr lang="en-US" sz="1600" dirty="0"/>
              <a:t>Did you know that there are </a:t>
            </a:r>
            <a:r>
              <a:rPr lang="en-US" sz="1600" b="1" dirty="0"/>
              <a:t>9.2 million horses in the US</a:t>
            </a:r>
            <a:r>
              <a:rPr lang="en-US" sz="1600" dirty="0"/>
              <a:t>, including both commercial and recreational horses?  And did you </a:t>
            </a:r>
          </a:p>
          <a:p>
            <a:r>
              <a:rPr lang="en-US" sz="1600" dirty="0"/>
              <a:t>know that nearly 5 million Americans are involved with horses as owners, service providers, employees, and volunteers?  Two million Americans own horses.  The median income of horse owners in the United States is around $60,000, with horse ownership spread across a wide range of incomes.</a:t>
            </a:r>
          </a:p>
          <a:p>
            <a:endParaRPr lang="en-US" sz="1600" dirty="0"/>
          </a:p>
          <a:p>
            <a:r>
              <a:rPr lang="en-US" sz="1600" dirty="0"/>
              <a:t>The economic value horse owners bring into local economies is notable.  The American Horse Council further reports that the horse industry pays a total of $1.9 billion in taxes to federal, state, and local governments and directly produces $39 billion worth of goods and services each year.  The impact on the US economy is over $100 billion when you consider how much money industry suppliers and employees spend.  That’s more that the motion picture and railroad transportation industries contribute to the US Gross Domestic Product.  And it’s only slightly smaller than what the apparel and other textile products industries contribute.</a:t>
            </a:r>
          </a:p>
          <a:p>
            <a:endParaRPr lang="en-US" sz="1600" dirty="0"/>
          </a:p>
          <a:p>
            <a:r>
              <a:rPr lang="en-US" sz="1600" b="1" dirty="0"/>
              <a:t>The horse industry directly provides 460k full-time equivalent jobs across the US </a:t>
            </a:r>
            <a:r>
              <a:rPr lang="en-US" sz="1600" dirty="0"/>
              <a:t>and supports a million more than that.  Amazingly, the horse industry employes more people than railroads, radio and television broadcasting, petroleum and coal products manufacturing, and tobacco product manufacturing.  </a:t>
            </a:r>
          </a:p>
        </p:txBody>
      </p:sp>
      <p:pic>
        <p:nvPicPr>
          <p:cNvPr id="2050" name="Picture 2">
            <a:extLst>
              <a:ext uri="{FF2B5EF4-FFF2-40B4-BE49-F238E27FC236}">
                <a16:creationId xmlns:a16="http://schemas.microsoft.com/office/drawing/2014/main" id="{87360A83-C2C8-2988-45D6-F53A40382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707" y="4865716"/>
            <a:ext cx="2161419" cy="1806290"/>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6C7E264-4202-5E1F-3495-C99021FEF3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637" y="4865716"/>
            <a:ext cx="3147127" cy="1806290"/>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2EEA6D6-D7F8-17A5-4C1A-EFDA1BBE0B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7033" y="4865717"/>
            <a:ext cx="2078181" cy="1806289"/>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9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371F062-E8B7-B503-2F1B-5021F4A6C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426" y="2246082"/>
            <a:ext cx="4780231" cy="2970261"/>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21893C-7736-237B-24C0-4A89623328FC}"/>
              </a:ext>
            </a:extLst>
          </p:cNvPr>
          <p:cNvSpPr txBox="1"/>
          <p:nvPr/>
        </p:nvSpPr>
        <p:spPr>
          <a:xfrm>
            <a:off x="604684" y="1857492"/>
            <a:ext cx="2883033" cy="4031873"/>
          </a:xfrm>
          <a:prstGeom prst="rect">
            <a:avLst/>
          </a:prstGeom>
          <a:noFill/>
        </p:spPr>
        <p:txBody>
          <a:bodyPr wrap="none" rtlCol="0">
            <a:spAutoFit/>
          </a:bodyPr>
          <a:lstStyle/>
          <a:p>
            <a:r>
              <a:rPr lang="en-US" sz="1600" b="1" dirty="0"/>
              <a:t>Here are some jobs that exist</a:t>
            </a:r>
          </a:p>
          <a:p>
            <a:r>
              <a:rPr lang="en-US" sz="1600" b="1" dirty="0"/>
              <a:t>solely because of horses</a:t>
            </a:r>
            <a:r>
              <a:rPr lang="en-US" sz="1600" dirty="0"/>
              <a:t>:</a:t>
            </a:r>
          </a:p>
          <a:p>
            <a:endParaRPr lang="en-US" sz="1600" dirty="0"/>
          </a:p>
          <a:p>
            <a:pPr marL="285750" indent="-285750">
              <a:buFont typeface="Wingdings" panose="05000000000000000000" pitchFamily="2" charset="2"/>
              <a:buChar char="§"/>
            </a:pPr>
            <a:r>
              <a:rPr lang="en-US" sz="1600" dirty="0"/>
              <a:t>Farrier</a:t>
            </a:r>
          </a:p>
          <a:p>
            <a:pPr marL="285750" indent="-285750">
              <a:buFont typeface="Wingdings" panose="05000000000000000000" pitchFamily="2" charset="2"/>
              <a:buChar char="§"/>
            </a:pPr>
            <a:r>
              <a:rPr lang="en-US" sz="1600" dirty="0"/>
              <a:t>Equine Veterinarian</a:t>
            </a:r>
          </a:p>
          <a:p>
            <a:pPr marL="285750" indent="-285750">
              <a:buFont typeface="Wingdings" panose="05000000000000000000" pitchFamily="2" charset="2"/>
              <a:buChar char="§"/>
            </a:pPr>
            <a:r>
              <a:rPr lang="en-US" sz="1600" dirty="0"/>
              <a:t>Groom</a:t>
            </a:r>
          </a:p>
          <a:p>
            <a:pPr marL="285750" indent="-285750">
              <a:buFont typeface="Wingdings" panose="05000000000000000000" pitchFamily="2" charset="2"/>
              <a:buChar char="§"/>
            </a:pPr>
            <a:r>
              <a:rPr lang="en-US" sz="1600" dirty="0"/>
              <a:t>Trainer</a:t>
            </a:r>
          </a:p>
          <a:p>
            <a:pPr marL="285750" indent="-285750">
              <a:buFont typeface="Wingdings" panose="05000000000000000000" pitchFamily="2" charset="2"/>
              <a:buChar char="§"/>
            </a:pPr>
            <a:r>
              <a:rPr lang="en-US" sz="1600" dirty="0"/>
              <a:t>Handler</a:t>
            </a:r>
          </a:p>
          <a:p>
            <a:pPr marL="285750" indent="-285750">
              <a:buFont typeface="Wingdings" panose="05000000000000000000" pitchFamily="2" charset="2"/>
              <a:buChar char="§"/>
            </a:pPr>
            <a:r>
              <a:rPr lang="en-US" sz="1600" dirty="0"/>
              <a:t>Farm &amp; Barn Manager</a:t>
            </a:r>
          </a:p>
          <a:p>
            <a:pPr marL="285750" indent="-285750">
              <a:buFont typeface="Wingdings" panose="05000000000000000000" pitchFamily="2" charset="2"/>
              <a:buChar char="§"/>
            </a:pPr>
            <a:r>
              <a:rPr lang="en-US" sz="1600" dirty="0"/>
              <a:t>Breeder</a:t>
            </a:r>
          </a:p>
          <a:p>
            <a:pPr marL="285750" indent="-285750">
              <a:buFont typeface="Wingdings" panose="05000000000000000000" pitchFamily="2" charset="2"/>
              <a:buChar char="§"/>
            </a:pPr>
            <a:r>
              <a:rPr lang="en-US" sz="1600" dirty="0"/>
              <a:t>Equine Physical Therapist</a:t>
            </a:r>
          </a:p>
          <a:p>
            <a:pPr marL="285750" indent="-285750">
              <a:buFont typeface="Wingdings" panose="05000000000000000000" pitchFamily="2" charset="2"/>
              <a:buChar char="§"/>
            </a:pPr>
            <a:r>
              <a:rPr lang="en-US" sz="1600" dirty="0"/>
              <a:t>Horse Facilities Manager</a:t>
            </a:r>
          </a:p>
          <a:p>
            <a:pPr marL="285750" indent="-285750">
              <a:buFont typeface="Wingdings" panose="05000000000000000000" pitchFamily="2" charset="2"/>
              <a:buChar char="§"/>
            </a:pPr>
            <a:r>
              <a:rPr lang="en-US" sz="1600" dirty="0"/>
              <a:t>Mounted Police Officer</a:t>
            </a:r>
          </a:p>
          <a:p>
            <a:pPr marL="285750" indent="-285750">
              <a:buFont typeface="Wingdings" panose="05000000000000000000" pitchFamily="2" charset="2"/>
              <a:buChar char="§"/>
            </a:pPr>
            <a:r>
              <a:rPr lang="en-US" sz="1600" dirty="0"/>
              <a:t>Saddle Maker and Fitter</a:t>
            </a:r>
          </a:p>
          <a:p>
            <a:pPr marL="285750" indent="-285750">
              <a:buFont typeface="Wingdings" panose="05000000000000000000" pitchFamily="2" charset="2"/>
              <a:buChar char="§"/>
            </a:pPr>
            <a:r>
              <a:rPr lang="en-US" sz="1600" dirty="0"/>
              <a:t>Equine Product Vendor</a:t>
            </a:r>
          </a:p>
          <a:p>
            <a:pPr marL="285750" indent="-285750">
              <a:buFontTx/>
              <a:buChar char="-"/>
            </a:pPr>
            <a:endParaRPr lang="en-US" sz="1600" dirty="0"/>
          </a:p>
        </p:txBody>
      </p:sp>
      <p:sp>
        <p:nvSpPr>
          <p:cNvPr id="3" name="TextBox 2">
            <a:extLst>
              <a:ext uri="{FF2B5EF4-FFF2-40B4-BE49-F238E27FC236}">
                <a16:creationId xmlns:a16="http://schemas.microsoft.com/office/drawing/2014/main" id="{5BDB02EC-E7F7-2D1B-21F9-AE1FC59F17B9}"/>
              </a:ext>
            </a:extLst>
          </p:cNvPr>
          <p:cNvSpPr txBox="1"/>
          <p:nvPr/>
        </p:nvSpPr>
        <p:spPr>
          <a:xfrm>
            <a:off x="8704283" y="1857492"/>
            <a:ext cx="3336939" cy="3539430"/>
          </a:xfrm>
          <a:prstGeom prst="rect">
            <a:avLst/>
          </a:prstGeom>
          <a:noFill/>
        </p:spPr>
        <p:txBody>
          <a:bodyPr wrap="none" rtlCol="0">
            <a:spAutoFit/>
          </a:bodyPr>
          <a:lstStyle/>
          <a:p>
            <a:r>
              <a:rPr lang="en-US" sz="1600" b="1" dirty="0"/>
              <a:t>And here are some other products</a:t>
            </a:r>
          </a:p>
          <a:p>
            <a:r>
              <a:rPr lang="en-US" sz="1600" b="1" dirty="0"/>
              <a:t>and services that horse owners </a:t>
            </a:r>
          </a:p>
          <a:p>
            <a:r>
              <a:rPr lang="en-US" sz="1600" b="1" dirty="0"/>
              <a:t>regularly support</a:t>
            </a:r>
            <a:r>
              <a:rPr lang="en-US" sz="1600" dirty="0"/>
              <a:t>:</a:t>
            </a:r>
          </a:p>
          <a:p>
            <a:endParaRPr lang="en-US" sz="1600" dirty="0"/>
          </a:p>
          <a:p>
            <a:pPr marL="285750" indent="-285750">
              <a:buFont typeface="Arial" panose="020B0604020202020204" pitchFamily="34" charset="0"/>
              <a:buChar char="•"/>
            </a:pPr>
            <a:r>
              <a:rPr lang="en-US" sz="1600" dirty="0"/>
              <a:t>Trucks/heavy duty vehicles</a:t>
            </a:r>
          </a:p>
          <a:p>
            <a:pPr marL="285750" indent="-285750">
              <a:buFont typeface="Arial" panose="020B0604020202020204" pitchFamily="34" charset="0"/>
              <a:buChar char="•"/>
            </a:pPr>
            <a:r>
              <a:rPr lang="en-US" sz="1600" dirty="0"/>
              <a:t>Horse and Utility Trailers</a:t>
            </a:r>
          </a:p>
          <a:p>
            <a:pPr marL="285750" indent="-285750">
              <a:buFont typeface="Arial" panose="020B0604020202020204" pitchFamily="34" charset="0"/>
              <a:buChar char="•"/>
            </a:pPr>
            <a:r>
              <a:rPr lang="en-US" sz="1600" dirty="0"/>
              <a:t>Fuel</a:t>
            </a:r>
          </a:p>
          <a:p>
            <a:pPr marL="285750" indent="-285750">
              <a:buFont typeface="Arial" panose="020B0604020202020204" pitchFamily="34" charset="0"/>
              <a:buChar char="•"/>
            </a:pPr>
            <a:r>
              <a:rPr lang="en-US" sz="1600" dirty="0"/>
              <a:t>Farm Equipment and Supplies</a:t>
            </a:r>
          </a:p>
          <a:p>
            <a:pPr marL="285750" indent="-285750">
              <a:buFont typeface="Arial" panose="020B0604020202020204" pitchFamily="34" charset="0"/>
              <a:buChar char="•"/>
            </a:pPr>
            <a:r>
              <a:rPr lang="en-US" sz="1600" dirty="0"/>
              <a:t>First Aid Supplies</a:t>
            </a:r>
          </a:p>
          <a:p>
            <a:pPr marL="285750" indent="-285750">
              <a:buFont typeface="Arial" panose="020B0604020202020204" pitchFamily="34" charset="0"/>
              <a:buChar char="•"/>
            </a:pPr>
            <a:r>
              <a:rPr lang="en-US" sz="1600" dirty="0"/>
              <a:t>Pharmaceuticals</a:t>
            </a:r>
          </a:p>
          <a:p>
            <a:pPr marL="285750" indent="-285750">
              <a:buFont typeface="Arial" panose="020B0604020202020204" pitchFamily="34" charset="0"/>
              <a:buChar char="•"/>
            </a:pPr>
            <a:r>
              <a:rPr lang="en-US" sz="1600" dirty="0"/>
              <a:t>Feed and Hay</a:t>
            </a:r>
          </a:p>
          <a:p>
            <a:pPr marL="285750" indent="-285750">
              <a:buFont typeface="Arial" panose="020B0604020202020204" pitchFamily="34" charset="0"/>
              <a:buChar char="•"/>
            </a:pPr>
            <a:r>
              <a:rPr lang="en-US" sz="1600" dirty="0"/>
              <a:t>Restaurant and Hotels</a:t>
            </a:r>
          </a:p>
          <a:p>
            <a:pPr marL="285750" indent="-285750">
              <a:buFont typeface="Arial" panose="020B0604020202020204" pitchFamily="34" charset="0"/>
              <a:buChar char="•"/>
            </a:pPr>
            <a:r>
              <a:rPr lang="en-US" sz="1600" dirty="0"/>
              <a:t>Insurance</a:t>
            </a:r>
          </a:p>
          <a:p>
            <a:pPr marL="285750" indent="-285750">
              <a:buFont typeface="Arial" panose="020B0604020202020204" pitchFamily="34" charset="0"/>
              <a:buChar char="•"/>
            </a:pPr>
            <a:r>
              <a:rPr lang="en-US" sz="1600" dirty="0"/>
              <a:t>Medical and Legal Services</a:t>
            </a:r>
          </a:p>
        </p:txBody>
      </p:sp>
      <p:sp>
        <p:nvSpPr>
          <p:cNvPr id="4" name="TextBox 3">
            <a:extLst>
              <a:ext uri="{FF2B5EF4-FFF2-40B4-BE49-F238E27FC236}">
                <a16:creationId xmlns:a16="http://schemas.microsoft.com/office/drawing/2014/main" id="{BBCC16B9-0A05-960D-C025-E6E4EBDA4487}"/>
              </a:ext>
            </a:extLst>
          </p:cNvPr>
          <p:cNvSpPr txBox="1"/>
          <p:nvPr/>
        </p:nvSpPr>
        <p:spPr>
          <a:xfrm>
            <a:off x="604684" y="383860"/>
            <a:ext cx="11127345" cy="1077218"/>
          </a:xfrm>
          <a:prstGeom prst="rect">
            <a:avLst/>
          </a:prstGeom>
          <a:noFill/>
        </p:spPr>
        <p:txBody>
          <a:bodyPr wrap="square" rtlCol="0">
            <a:spAutoFit/>
          </a:bodyPr>
          <a:lstStyle/>
          <a:p>
            <a:r>
              <a:rPr lang="en-US" sz="1600" b="1" dirty="0"/>
              <a:t>Interested in a job in the horse industry?  There are many fulfilling and well-paying careers to pursue for people who love horses.  The average annual salary for full-time farriers is over $100k; trainers can earn between $70k – 170k per year; and as of January 2025, equine veterinarians in CT will earn approximated $157k per year.  Here are just some of the equine related jobs and careers to consider, and others that are supported by the horse industry:</a:t>
            </a:r>
          </a:p>
        </p:txBody>
      </p:sp>
    </p:spTree>
    <p:extLst>
      <p:ext uri="{BB962C8B-B14F-4D97-AF65-F5344CB8AC3E}">
        <p14:creationId xmlns:p14="http://schemas.microsoft.com/office/powerpoint/2010/main" val="2619058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6DB2C90-566F-A5EC-53A0-BE97D2452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786" y="3379070"/>
            <a:ext cx="4505325" cy="3105150"/>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6226E84-4C65-A8D2-8DD0-26D7DD47F47E}"/>
              </a:ext>
            </a:extLst>
          </p:cNvPr>
          <p:cNvSpPr txBox="1"/>
          <p:nvPr/>
        </p:nvSpPr>
        <p:spPr>
          <a:xfrm>
            <a:off x="317091" y="324464"/>
            <a:ext cx="11680722" cy="2862322"/>
          </a:xfrm>
          <a:prstGeom prst="rect">
            <a:avLst/>
          </a:prstGeom>
          <a:noFill/>
        </p:spPr>
        <p:txBody>
          <a:bodyPr wrap="square" rtlCol="0">
            <a:spAutoFit/>
          </a:bodyPr>
          <a:lstStyle/>
          <a:p>
            <a:r>
              <a:rPr lang="en-US" b="1" i="1" u="sng" dirty="0"/>
              <a:t>Horses Inspire Passion</a:t>
            </a:r>
            <a:r>
              <a:rPr lang="en-US" b="1" dirty="0"/>
              <a:t>.</a:t>
            </a:r>
          </a:p>
          <a:p>
            <a:endParaRPr lang="en-US" dirty="0"/>
          </a:p>
          <a:p>
            <a:r>
              <a:rPr lang="en-US" sz="1600" dirty="0"/>
              <a:t>What could be better than a neighbor who is so consumed with something she’s passionate about that she doesn’t have time to look for shortcomings in her neighbors (including you!)?  Think about how much you love your favorite past-times – maybe gardening, cooking, quilting, fixing cars, playing music, walking your dog – if you attend a function where horses are the focus, it will become apparent that people who love horses love them a LOT.  There is something about horses that brings our passion in people, even those who don’t own horses.</a:t>
            </a:r>
          </a:p>
          <a:p>
            <a:endParaRPr lang="en-US" sz="1600" dirty="0"/>
          </a:p>
          <a:p>
            <a:r>
              <a:rPr lang="en-US" sz="1600" dirty="0"/>
              <a:t>Passion for horses if particularly strong in kids.  Just do a Google search for horses and children and you will come up with over 28 million results.  Small children love to see, pet, groom, ride, and draw horses.  Ever notice how many kids’ drawings are of horses?  Kids enjoy learning facts and reading stories about horses and seeing horses in person.</a:t>
            </a:r>
          </a:p>
        </p:txBody>
      </p:sp>
      <p:pic>
        <p:nvPicPr>
          <p:cNvPr id="4100" name="Picture 4">
            <a:extLst>
              <a:ext uri="{FF2B5EF4-FFF2-40B4-BE49-F238E27FC236}">
                <a16:creationId xmlns:a16="http://schemas.microsoft.com/office/drawing/2014/main" id="{5DC93303-2186-EF43-5548-ABC9BFD4A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33" y="3379070"/>
            <a:ext cx="4718311" cy="3055220"/>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18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EDB5251-D678-0197-3959-77DD66C53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124" y="2226266"/>
            <a:ext cx="5680737" cy="3608417"/>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CDEE5A-12F9-E590-06F7-455DF34B2F68}"/>
              </a:ext>
            </a:extLst>
          </p:cNvPr>
          <p:cNvSpPr txBox="1"/>
          <p:nvPr/>
        </p:nvSpPr>
        <p:spPr>
          <a:xfrm>
            <a:off x="424323" y="1256831"/>
            <a:ext cx="11494831" cy="1077218"/>
          </a:xfrm>
          <a:prstGeom prst="rect">
            <a:avLst/>
          </a:prstGeom>
          <a:noFill/>
        </p:spPr>
        <p:txBody>
          <a:bodyPr wrap="square" rtlCol="0">
            <a:spAutoFit/>
          </a:bodyPr>
          <a:lstStyle/>
          <a:p>
            <a:r>
              <a:rPr lang="en-US" sz="1600" dirty="0"/>
              <a:t>At some level, there is an artist in all of us.  Some </a:t>
            </a:r>
            <a:r>
              <a:rPr lang="en-US" sz="1600" dirty="0" err="1"/>
              <a:t>oare</a:t>
            </a:r>
            <a:r>
              <a:rPr lang="en-US" sz="1600" dirty="0"/>
              <a:t> better than others at expressing their inspirations artistically, but most of us enjoy being around artwork, be they paintings, sculptures, photographs, sketches, etc.  In fact, art is big business a</a:t>
            </a:r>
            <a:r>
              <a:rPr lang="en-US" sz="1600" kern="1200" dirty="0">
                <a:solidFill>
                  <a:schemeClr val="tx1"/>
                </a:solidFill>
                <a:latin typeface="+mn-lt"/>
                <a:ea typeface="+mn-ea"/>
                <a:cs typeface="+mn-cs"/>
              </a:rPr>
              <a:t>ll ove</a:t>
            </a:r>
            <a:r>
              <a:rPr lang="en-US" sz="1600" dirty="0"/>
              <a:t>r the world and horses have long been inspirations for art.  Horses are so important in the art world that there are guilds, magazines, galleries, and more devoted solely to equine art.</a:t>
            </a:r>
          </a:p>
        </p:txBody>
      </p:sp>
      <p:sp>
        <p:nvSpPr>
          <p:cNvPr id="3" name="TextBox 2">
            <a:extLst>
              <a:ext uri="{FF2B5EF4-FFF2-40B4-BE49-F238E27FC236}">
                <a16:creationId xmlns:a16="http://schemas.microsoft.com/office/drawing/2014/main" id="{AE2D1A08-9166-6D9D-7357-F951334FB8AC}"/>
              </a:ext>
            </a:extLst>
          </p:cNvPr>
          <p:cNvSpPr txBox="1"/>
          <p:nvPr/>
        </p:nvSpPr>
        <p:spPr>
          <a:xfrm>
            <a:off x="424323" y="2642794"/>
            <a:ext cx="5638801" cy="2554545"/>
          </a:xfrm>
          <a:prstGeom prst="rect">
            <a:avLst/>
          </a:prstGeom>
          <a:noFill/>
        </p:spPr>
        <p:txBody>
          <a:bodyPr wrap="square" rtlCol="0">
            <a:spAutoFit/>
          </a:bodyPr>
          <a:lstStyle/>
          <a:p>
            <a:r>
              <a:rPr lang="en-US" sz="1600" dirty="0"/>
              <a:t>Start taking note of the wall hangings and sculptures in various places within your community and changes are you’ll see horses.  Where you’ll really notice them is in the magnificent statues and paintings in and around government buildings all across the nation.  In these works, the horse is heralded as a magnificent animal that has carried man.</a:t>
            </a:r>
          </a:p>
          <a:p>
            <a:endParaRPr lang="en-US" sz="1600" dirty="0"/>
          </a:p>
          <a:p>
            <a:r>
              <a:rPr lang="en-US" sz="1600" dirty="0"/>
              <a:t>So, the next time you glimpse a horse through your kitchen or car window, consider that he may be the ideal subject for an up-and-coming Picasso that you know.</a:t>
            </a:r>
          </a:p>
        </p:txBody>
      </p:sp>
      <p:sp>
        <p:nvSpPr>
          <p:cNvPr id="4" name="TextBox 3">
            <a:extLst>
              <a:ext uri="{FF2B5EF4-FFF2-40B4-BE49-F238E27FC236}">
                <a16:creationId xmlns:a16="http://schemas.microsoft.com/office/drawing/2014/main" id="{EF8553E9-D268-82A9-46E4-160D83AC9E50}"/>
              </a:ext>
            </a:extLst>
          </p:cNvPr>
          <p:cNvSpPr txBox="1"/>
          <p:nvPr/>
        </p:nvSpPr>
        <p:spPr>
          <a:xfrm>
            <a:off x="424323" y="483745"/>
            <a:ext cx="5735782" cy="369332"/>
          </a:xfrm>
          <a:prstGeom prst="rect">
            <a:avLst/>
          </a:prstGeom>
          <a:noFill/>
        </p:spPr>
        <p:txBody>
          <a:bodyPr wrap="square" rtlCol="0">
            <a:spAutoFit/>
          </a:bodyPr>
          <a:lstStyle/>
          <a:p>
            <a:r>
              <a:rPr lang="en-US" b="1" i="1" u="sng" dirty="0"/>
              <a:t>Horses Inspire Beautiful Art</a:t>
            </a:r>
            <a:r>
              <a:rPr lang="en-US" b="1" i="1" dirty="0"/>
              <a:t>.</a:t>
            </a:r>
          </a:p>
        </p:txBody>
      </p:sp>
    </p:spTree>
    <p:extLst>
      <p:ext uri="{BB962C8B-B14F-4D97-AF65-F5344CB8AC3E}">
        <p14:creationId xmlns:p14="http://schemas.microsoft.com/office/powerpoint/2010/main" val="220617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E60D5-C288-7604-AE6C-04E7EDD7BB3C}"/>
              </a:ext>
            </a:extLst>
          </p:cNvPr>
          <p:cNvSpPr txBox="1"/>
          <p:nvPr/>
        </p:nvSpPr>
        <p:spPr>
          <a:xfrm>
            <a:off x="516194" y="390832"/>
            <a:ext cx="11194025" cy="6063198"/>
          </a:xfrm>
          <a:prstGeom prst="rect">
            <a:avLst/>
          </a:prstGeom>
          <a:noFill/>
        </p:spPr>
        <p:txBody>
          <a:bodyPr wrap="square" rtlCol="0">
            <a:spAutoFit/>
          </a:bodyPr>
          <a:lstStyle/>
          <a:p>
            <a:r>
              <a:rPr lang="en-US" b="1" i="1" u="sng" dirty="0"/>
              <a:t>How To Keep Your Good Neighbors</a:t>
            </a:r>
            <a:r>
              <a:rPr lang="en-US" b="1" i="1" dirty="0"/>
              <a:t>.</a:t>
            </a:r>
          </a:p>
          <a:p>
            <a:endParaRPr lang="en-US" b="1" i="1" u="sng" dirty="0"/>
          </a:p>
          <a:p>
            <a:r>
              <a:rPr lang="en-US" sz="1600" dirty="0"/>
              <a:t>Here are some things you can do to ensure that horses continue to be part of your community:</a:t>
            </a:r>
          </a:p>
          <a:p>
            <a:endParaRPr lang="en-US" sz="1600" dirty="0"/>
          </a:p>
          <a:p>
            <a:r>
              <a:rPr lang="en-US" sz="1600" b="1" u="sng" dirty="0"/>
              <a:t>Remember that good neighbors are never perfect</a:t>
            </a:r>
            <a:r>
              <a:rPr lang="en-US" sz="1600" b="1" dirty="0"/>
              <a:t>.</a:t>
            </a:r>
            <a:endParaRPr lang="en-US" sz="1600" dirty="0"/>
          </a:p>
          <a:p>
            <a:endParaRPr lang="en-US" sz="1600" b="1" u="sng" dirty="0"/>
          </a:p>
          <a:p>
            <a:r>
              <a:rPr lang="en-US" sz="1600" dirty="0"/>
              <a:t>Let’s be honest about some of the downsides of having equine neighbors.  You may have concerns about flies and odors that you are not accustomed to.  Occasionally, horses can get loose.  It’s also not fun to get stuck behind a slow-moving horse trailer.</a:t>
            </a:r>
          </a:p>
          <a:p>
            <a:endParaRPr lang="en-US" sz="1600" dirty="0"/>
          </a:p>
          <a:p>
            <a:r>
              <a:rPr lang="en-US" sz="1600" dirty="0"/>
              <a:t>But the positives of having horses around far outweigh the negatives.  Most of the negatives can be addressed by better </a:t>
            </a:r>
          </a:p>
          <a:p>
            <a:r>
              <a:rPr lang="en-US" sz="1600" dirty="0"/>
              <a:t>management practices on the part of the horse owners and caretakers.  And some of the negatives associated with horses are mere myths.</a:t>
            </a:r>
          </a:p>
          <a:p>
            <a:endParaRPr lang="en-US" sz="1600" dirty="0"/>
          </a:p>
          <a:p>
            <a:r>
              <a:rPr lang="en-US" sz="1600" b="1" u="sng" dirty="0"/>
              <a:t>Communicate with horse owners</a:t>
            </a:r>
            <a:r>
              <a:rPr lang="en-US" sz="1600" b="1" dirty="0"/>
              <a:t>.</a:t>
            </a:r>
          </a:p>
          <a:p>
            <a:endParaRPr lang="en-US" sz="1600" b="1" u="sng" dirty="0"/>
          </a:p>
          <a:p>
            <a:r>
              <a:rPr lang="en-US" sz="1600" dirty="0"/>
              <a:t>If you have a concern about an equine neighbor, please consider doing the neighborly thing and try to work your concerns out with the horse owner and/or farm manager.  </a:t>
            </a:r>
          </a:p>
          <a:p>
            <a:endParaRPr lang="en-US" sz="1600" dirty="0"/>
          </a:p>
          <a:p>
            <a:r>
              <a:rPr lang="en-US" sz="1600" b="1" u="sng" dirty="0"/>
              <a:t>Support equine-friendly zoning</a:t>
            </a:r>
            <a:r>
              <a:rPr lang="en-US" sz="1600" b="1" dirty="0"/>
              <a:t>.</a:t>
            </a:r>
          </a:p>
          <a:p>
            <a:endParaRPr lang="en-US" sz="1600" b="1" u="sng" dirty="0"/>
          </a:p>
          <a:p>
            <a:r>
              <a:rPr lang="en-US" sz="1600" dirty="0"/>
              <a:t>True or false – it takes a lot of land to keep a horse?  Turns out, the answer is false.  Extensive pastureland is not a requirement for keeping a healthy horse.  What is required is proper diet, fresh water, a clean environment, regular exercise, bodily maintenance, and social comfort – the same as for you and me.</a:t>
            </a:r>
          </a:p>
        </p:txBody>
      </p:sp>
    </p:spTree>
    <p:extLst>
      <p:ext uri="{BB962C8B-B14F-4D97-AF65-F5344CB8AC3E}">
        <p14:creationId xmlns:p14="http://schemas.microsoft.com/office/powerpoint/2010/main" val="41883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3FCCE-CA6D-1210-51BC-E3FA38AE10AA}"/>
              </a:ext>
            </a:extLst>
          </p:cNvPr>
          <p:cNvSpPr txBox="1"/>
          <p:nvPr/>
        </p:nvSpPr>
        <p:spPr>
          <a:xfrm>
            <a:off x="421681" y="398206"/>
            <a:ext cx="11348638" cy="6247864"/>
          </a:xfrm>
          <a:prstGeom prst="rect">
            <a:avLst/>
          </a:prstGeom>
          <a:noFill/>
        </p:spPr>
        <p:txBody>
          <a:bodyPr wrap="square" rtlCol="0">
            <a:spAutoFit/>
          </a:bodyPr>
          <a:lstStyle/>
          <a:p>
            <a:r>
              <a:rPr lang="en-US" sz="1600" dirty="0"/>
              <a:t>When it comes to proposed zoning changes, be wary of provisions that require certain numbers of acres per horse, as these</a:t>
            </a:r>
          </a:p>
          <a:p>
            <a:r>
              <a:rPr lang="en-US" sz="1600" dirty="0"/>
              <a:t>requirements can effectively oust horses from communities for no legitimate reason.  It’s a shame to see this happen when </a:t>
            </a:r>
          </a:p>
          <a:p>
            <a:r>
              <a:rPr lang="en-US" sz="1600" dirty="0"/>
              <a:t>you consider the value that horses add to communities.</a:t>
            </a:r>
          </a:p>
          <a:p>
            <a:endParaRPr lang="en-US" sz="1600" dirty="0"/>
          </a:p>
          <a:p>
            <a:r>
              <a:rPr lang="en-US" sz="1600" dirty="0"/>
              <a:t>All too often, isolated conflicts between neighbors lead to zoning boards considering acreage requirements that would make it financially impossible for the average person to have a horse or two of their own.  The enjoyment of horses should never become an exclusive privilege available only to those who have enough money to afford expensive acreage.  Rather than ousting horses from communities, horse owners should be educated about Best Management Practices and expected to be good stewards of the horse land they have.  State departments of agriculture are great places to learn about Best Management Practices for pasture and farm care.  Also visit the Equestrian Land Conservation’s Library of Resources page at </a:t>
            </a:r>
            <a:r>
              <a:rPr lang="en-US" sz="1600" dirty="0">
                <a:hlinkClick r:id="rId3"/>
              </a:rPr>
              <a:t>www.elcr.org</a:t>
            </a:r>
            <a:r>
              <a:rPr lang="en-US" sz="1600" dirty="0"/>
              <a:t>.</a:t>
            </a:r>
          </a:p>
          <a:p>
            <a:endParaRPr lang="en-US" sz="1600" dirty="0"/>
          </a:p>
          <a:p>
            <a:r>
              <a:rPr lang="en-US" sz="1600" dirty="0"/>
              <a:t>Many times, people make assertions about negative environmental impacts of horses that are based on hearsay versus scientific study.  If you have questions or concerns about horses and the environment, please consult peer-reviewed scientific data rather than accepting other’s statements as true just because they sound persuasive.</a:t>
            </a:r>
          </a:p>
          <a:p>
            <a:endParaRPr lang="en-US" sz="1600" dirty="0"/>
          </a:p>
          <a:p>
            <a:r>
              <a:rPr lang="en-US" sz="1600" b="1" u="sng" dirty="0"/>
              <a:t>Support equine-friendly open spaces and trails</a:t>
            </a:r>
            <a:r>
              <a:rPr lang="en-US" sz="1600" b="1" dirty="0"/>
              <a:t>.</a:t>
            </a:r>
          </a:p>
          <a:p>
            <a:endParaRPr lang="en-US" sz="1600" b="1" u="sng" dirty="0"/>
          </a:p>
          <a:p>
            <a:r>
              <a:rPr lang="en-US" sz="1600" dirty="0"/>
              <a:t>This country was first traversed by man and horse via interconnecting trails and dirt roads.  Though travel by horse is firmly a part of our heritage, it becomes increasingly difficult to carry on this tradition as travel ways become paved with materials that are hard on horses and congested with fast-moving motorized vehicle.  Please help your community save its traditional connections by supporting equine-friendly open spaces, greenways, and trails.</a:t>
            </a:r>
          </a:p>
          <a:p>
            <a:endParaRPr lang="en-US" sz="1600" dirty="0"/>
          </a:p>
          <a:p>
            <a:pPr algn="ctr"/>
            <a:r>
              <a:rPr lang="en-US" sz="1600" b="1" dirty="0"/>
              <a:t>*******</a:t>
            </a:r>
          </a:p>
          <a:p>
            <a:pPr algn="ctr"/>
            <a:endParaRPr lang="en-US" sz="1600" dirty="0"/>
          </a:p>
          <a:p>
            <a:pPr algn="ctr"/>
            <a:r>
              <a:rPr lang="en-US" sz="1600" b="1" dirty="0"/>
              <a:t>THANK YOU FOR TAKING THE TIME TO READ THIS.</a:t>
            </a:r>
          </a:p>
        </p:txBody>
      </p:sp>
    </p:spTree>
    <p:extLst>
      <p:ext uri="{BB962C8B-B14F-4D97-AF65-F5344CB8AC3E}">
        <p14:creationId xmlns:p14="http://schemas.microsoft.com/office/powerpoint/2010/main" val="355657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8361D6-AAD3-EEDE-C114-5DCD59948A99}"/>
              </a:ext>
            </a:extLst>
          </p:cNvPr>
          <p:cNvSpPr txBox="1"/>
          <p:nvPr/>
        </p:nvSpPr>
        <p:spPr>
          <a:xfrm>
            <a:off x="333895" y="548853"/>
            <a:ext cx="3822189" cy="5339935"/>
          </a:xfrm>
          <a:prstGeom prst="rect">
            <a:avLst/>
          </a:prstGeom>
        </p:spPr>
        <p:txBody>
          <a:bodyPr vert="horz" lIns="91440" tIns="45720" rIns="91440" bIns="45720" rtlCol="0">
            <a:noAutofit/>
          </a:bodyPr>
          <a:lstStyle/>
          <a:p>
            <a:pPr algn="ctr">
              <a:lnSpc>
                <a:spcPct val="90000"/>
              </a:lnSpc>
              <a:spcAft>
                <a:spcPts val="600"/>
              </a:spcAft>
            </a:pPr>
            <a:r>
              <a:rPr lang="en-US" b="1" i="1" u="sng" dirty="0"/>
              <a:t>Why Are Horses Good Neighbors</a:t>
            </a:r>
            <a:r>
              <a:rPr lang="en-US" b="1" i="1" dirty="0"/>
              <a:t>?</a:t>
            </a:r>
          </a:p>
          <a:p>
            <a:pPr>
              <a:lnSpc>
                <a:spcPct val="90000"/>
              </a:lnSpc>
              <a:spcAft>
                <a:spcPts val="600"/>
              </a:spcAft>
            </a:pPr>
            <a:endParaRPr lang="en-US" sz="1600" dirty="0"/>
          </a:p>
          <a:p>
            <a:pPr>
              <a:lnSpc>
                <a:spcPct val="90000"/>
              </a:lnSpc>
              <a:spcAft>
                <a:spcPts val="600"/>
              </a:spcAft>
            </a:pPr>
            <a:r>
              <a:rPr lang="en-US" sz="1600" dirty="0"/>
              <a:t>Good neighbors are sometimes hard to come by.  Sure, there are lots of neighbors who tend to their own business and thankfully don’t interfere with yours.  Some keep a tidy home and yard.  But what about </a:t>
            </a:r>
            <a:r>
              <a:rPr lang="en-US" sz="1600" i="1" dirty="0"/>
              <a:t>really</a:t>
            </a:r>
            <a:r>
              <a:rPr lang="en-US" sz="1600" dirty="0"/>
              <a:t> GOOD neighbors – neighbors who contribute much more to your community than they receive in return?</a:t>
            </a:r>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If you are reading this, odds are you don’t own a horse.  Maybe you don’t know that much about horses.  Maybe you don’t necessarily view horses as assets to your community, and perhaps you even see downsides to having them around.  If so, please take a moment to consider some of the positives of having horses in your community.  There are many reasons, when you stop and think about it, why horses really do make good neighbors.</a:t>
            </a:r>
          </a:p>
        </p:txBody>
      </p:sp>
      <p:pic>
        <p:nvPicPr>
          <p:cNvPr id="3" name="Picture 2" descr="Horses in a barn">
            <a:extLst>
              <a:ext uri="{FF2B5EF4-FFF2-40B4-BE49-F238E27FC236}">
                <a16:creationId xmlns:a16="http://schemas.microsoft.com/office/drawing/2014/main" id="{A3005E0E-D3BC-9B46-E9B5-0102984A94AF}"/>
              </a:ext>
            </a:extLst>
          </p:cNvPr>
          <p:cNvPicPr>
            <a:picLocks noChangeAspect="1"/>
          </p:cNvPicPr>
          <p:nvPr/>
        </p:nvPicPr>
        <p:blipFill>
          <a:blip r:embed="rId3"/>
          <a:srcRect l="1672" r="4211" b="-1"/>
          <a:stretch/>
        </p:blipFill>
        <p:spPr>
          <a:xfrm>
            <a:off x="4454013" y="855391"/>
            <a:ext cx="7320761" cy="4726858"/>
          </a:xfrm>
          <a:prstGeom prst="rect">
            <a:avLst/>
          </a:prstGeom>
          <a:effectLst>
            <a:softEdge rad="317500"/>
          </a:effectLst>
        </p:spPr>
      </p:pic>
    </p:spTree>
    <p:extLst>
      <p:ext uri="{BB962C8B-B14F-4D97-AF65-F5344CB8AC3E}">
        <p14:creationId xmlns:p14="http://schemas.microsoft.com/office/powerpoint/2010/main" val="195278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C43571B-3058-96BD-E438-92375396E67D}"/>
              </a:ext>
            </a:extLst>
          </p:cNvPr>
          <p:cNvSpPr txBox="1"/>
          <p:nvPr/>
        </p:nvSpPr>
        <p:spPr>
          <a:xfrm>
            <a:off x="215822" y="205221"/>
            <a:ext cx="11664488" cy="2011680"/>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pPr>
            <a:r>
              <a:rPr lang="en-US" b="1" i="1" u="sng" dirty="0">
                <a:solidFill>
                  <a:schemeClr val="bg1"/>
                </a:solidFill>
              </a:rPr>
              <a:t>Horses Are Good Teachers</a:t>
            </a:r>
            <a:r>
              <a:rPr lang="en-US" b="1" i="1" dirty="0">
                <a:solidFill>
                  <a:schemeClr val="bg1"/>
                </a:solidFill>
              </a:rPr>
              <a:t>.</a:t>
            </a:r>
          </a:p>
          <a:p>
            <a:pPr>
              <a:spcBef>
                <a:spcPct val="20000"/>
              </a:spcBef>
              <a:spcAft>
                <a:spcPts val="600"/>
              </a:spcAft>
              <a:buClr>
                <a:schemeClr val="accent2"/>
              </a:buClr>
              <a:buSzPct val="92000"/>
            </a:pPr>
            <a:endParaRPr lang="en-US" dirty="0">
              <a:solidFill>
                <a:schemeClr val="bg1"/>
              </a:solidFill>
            </a:endParaRPr>
          </a:p>
          <a:p>
            <a:pPr>
              <a:spcBef>
                <a:spcPct val="20000"/>
              </a:spcBef>
              <a:spcAft>
                <a:spcPts val="600"/>
              </a:spcAft>
              <a:buClr>
                <a:schemeClr val="accent2"/>
              </a:buClr>
              <a:buSzPct val="92000"/>
            </a:pPr>
            <a:r>
              <a:rPr lang="en-US" sz="1600" b="1" dirty="0">
                <a:solidFill>
                  <a:schemeClr val="bg1"/>
                </a:solidFill>
              </a:rPr>
              <a:t>When working with horses, children and adults learn a plethora of skills in many different areas, including:</a:t>
            </a:r>
          </a:p>
          <a:p>
            <a:pPr>
              <a:spcBef>
                <a:spcPct val="20000"/>
              </a:spcBef>
              <a:spcAft>
                <a:spcPts val="600"/>
              </a:spcAft>
              <a:buClr>
                <a:schemeClr val="accent2"/>
              </a:buClr>
              <a:buSzPct val="92000"/>
              <a:buFont typeface="Wingdings 2" panose="05020102010507070707" pitchFamily="18" charset="2"/>
              <a:buChar char=""/>
            </a:pPr>
            <a:endParaRPr lang="en-US" sz="1600" dirty="0">
              <a:solidFill>
                <a:srgbClr val="FFFFFF"/>
              </a:solidFill>
            </a:endParaRPr>
          </a:p>
          <a:p>
            <a:pPr marL="285750" indent="-285750">
              <a:spcBef>
                <a:spcPct val="20000"/>
              </a:spcBef>
              <a:spcAft>
                <a:spcPts val="600"/>
              </a:spcAft>
              <a:buClr>
                <a:schemeClr val="accent2"/>
              </a:buClr>
              <a:buSzPct val="92000"/>
              <a:buFont typeface="Wingdings 2" panose="05020102010507070707" pitchFamily="18" charset="2"/>
              <a:buChar char=""/>
            </a:pPr>
            <a:endParaRPr lang="en-US" dirty="0">
              <a:solidFill>
                <a:srgbClr val="FFFFFF"/>
              </a:solidFill>
            </a:endParaRPr>
          </a:p>
        </p:txBody>
      </p:sp>
      <p:sp>
        <p:nvSpPr>
          <p:cNvPr id="4" name="TextBox 3">
            <a:extLst>
              <a:ext uri="{FF2B5EF4-FFF2-40B4-BE49-F238E27FC236}">
                <a16:creationId xmlns:a16="http://schemas.microsoft.com/office/drawing/2014/main" id="{DD01DBAD-5DD4-57DE-DC54-7F218C750C70}"/>
              </a:ext>
            </a:extLst>
          </p:cNvPr>
          <p:cNvSpPr txBox="1"/>
          <p:nvPr/>
        </p:nvSpPr>
        <p:spPr>
          <a:xfrm>
            <a:off x="416846" y="1967820"/>
            <a:ext cx="3219796" cy="3247043"/>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en-US" sz="1600" b="1" dirty="0">
                <a:solidFill>
                  <a:schemeClr val="bg1"/>
                </a:solidFill>
              </a:rPr>
              <a:t>Respect for animals.	</a:t>
            </a:r>
          </a:p>
          <a:p>
            <a:pPr marL="285750" indent="-285750">
              <a:spcAft>
                <a:spcPts val="600"/>
              </a:spcAft>
              <a:buFont typeface="Wingdings" panose="05000000000000000000" pitchFamily="2" charset="2"/>
              <a:buChar char="q"/>
            </a:pPr>
            <a:r>
              <a:rPr lang="en-US" sz="1600" b="1" dirty="0">
                <a:solidFill>
                  <a:schemeClr val="bg1"/>
                </a:solidFill>
              </a:rPr>
              <a:t>Safety protocols.</a:t>
            </a:r>
          </a:p>
          <a:p>
            <a:pPr marL="285750" indent="-285750">
              <a:spcAft>
                <a:spcPts val="600"/>
              </a:spcAft>
              <a:buFont typeface="Wingdings" panose="05000000000000000000" pitchFamily="2" charset="2"/>
              <a:buChar char="q"/>
            </a:pPr>
            <a:r>
              <a:rPr lang="en-US" sz="1600" b="1" dirty="0">
                <a:solidFill>
                  <a:schemeClr val="bg1"/>
                </a:solidFill>
              </a:rPr>
              <a:t>Behavioral psychology.</a:t>
            </a:r>
          </a:p>
          <a:p>
            <a:pPr marL="285750" indent="-285750">
              <a:spcAft>
                <a:spcPts val="600"/>
              </a:spcAft>
              <a:buFont typeface="Wingdings" panose="05000000000000000000" pitchFamily="2" charset="2"/>
              <a:buChar char="q"/>
            </a:pPr>
            <a:r>
              <a:rPr lang="en-US" sz="1600" b="1" dirty="0">
                <a:solidFill>
                  <a:schemeClr val="bg1"/>
                </a:solidFill>
              </a:rPr>
              <a:t>Communication.</a:t>
            </a:r>
          </a:p>
          <a:p>
            <a:pPr marL="285750" indent="-285750">
              <a:spcAft>
                <a:spcPts val="600"/>
              </a:spcAft>
              <a:buFont typeface="Wingdings" panose="05000000000000000000" pitchFamily="2" charset="2"/>
              <a:buChar char="q"/>
            </a:pPr>
            <a:r>
              <a:rPr lang="en-US" sz="1600" b="1" dirty="0">
                <a:solidFill>
                  <a:schemeClr val="bg1"/>
                </a:solidFill>
              </a:rPr>
              <a:t>Health care.</a:t>
            </a:r>
          </a:p>
          <a:p>
            <a:pPr marL="285750" indent="-285750">
              <a:spcAft>
                <a:spcPts val="600"/>
              </a:spcAft>
              <a:buFont typeface="Wingdings" panose="05000000000000000000" pitchFamily="2" charset="2"/>
              <a:buChar char="q"/>
            </a:pPr>
            <a:r>
              <a:rPr lang="en-US" sz="1600" b="1" dirty="0">
                <a:solidFill>
                  <a:schemeClr val="bg1"/>
                </a:solidFill>
              </a:rPr>
              <a:t>Hygiene.</a:t>
            </a:r>
          </a:p>
          <a:p>
            <a:pPr marL="285750" indent="-285750">
              <a:spcAft>
                <a:spcPts val="600"/>
              </a:spcAft>
              <a:buFont typeface="Wingdings" panose="05000000000000000000" pitchFamily="2" charset="2"/>
              <a:buChar char="q"/>
            </a:pPr>
            <a:r>
              <a:rPr lang="en-US" sz="1600" b="1" dirty="0">
                <a:solidFill>
                  <a:schemeClr val="bg1"/>
                </a:solidFill>
              </a:rPr>
              <a:t>Nutrition and diet.</a:t>
            </a:r>
          </a:p>
          <a:p>
            <a:pPr marL="285750" indent="-285750">
              <a:spcAft>
                <a:spcPts val="600"/>
              </a:spcAft>
              <a:buFont typeface="Wingdings" panose="05000000000000000000" pitchFamily="2" charset="2"/>
              <a:buChar char="q"/>
            </a:pPr>
            <a:r>
              <a:rPr lang="en-US" sz="1600" b="1" dirty="0">
                <a:solidFill>
                  <a:schemeClr val="bg1"/>
                </a:solidFill>
              </a:rPr>
              <a:t>Composting.</a:t>
            </a:r>
          </a:p>
          <a:p>
            <a:pPr marL="285750" indent="-285750">
              <a:spcAft>
                <a:spcPts val="600"/>
              </a:spcAft>
              <a:buFont typeface="Wingdings" panose="05000000000000000000" pitchFamily="2" charset="2"/>
              <a:buChar char="q"/>
            </a:pPr>
            <a:r>
              <a:rPr lang="en-US" sz="1600" b="1" dirty="0">
                <a:solidFill>
                  <a:schemeClr val="bg1"/>
                </a:solidFill>
              </a:rPr>
              <a:t>Physical balance.</a:t>
            </a:r>
          </a:p>
          <a:p>
            <a:pPr marL="285750" indent="-285750">
              <a:spcAft>
                <a:spcPts val="600"/>
              </a:spcAft>
              <a:buFont typeface="Wingdings" panose="05000000000000000000" pitchFamily="2" charset="2"/>
              <a:buChar char="q"/>
            </a:pPr>
            <a:r>
              <a:rPr lang="en-US" sz="1600" b="1" dirty="0">
                <a:solidFill>
                  <a:schemeClr val="bg1"/>
                </a:solidFill>
              </a:rPr>
              <a:t>Leadership.</a:t>
            </a:r>
          </a:p>
        </p:txBody>
      </p:sp>
      <p:sp>
        <p:nvSpPr>
          <p:cNvPr id="6" name="TextBox 5">
            <a:extLst>
              <a:ext uri="{FF2B5EF4-FFF2-40B4-BE49-F238E27FC236}">
                <a16:creationId xmlns:a16="http://schemas.microsoft.com/office/drawing/2014/main" id="{5BFA1948-B1D6-13A3-2A49-58D7DDD0E159}"/>
              </a:ext>
            </a:extLst>
          </p:cNvPr>
          <p:cNvSpPr txBox="1"/>
          <p:nvPr/>
        </p:nvSpPr>
        <p:spPr>
          <a:xfrm>
            <a:off x="8300959" y="1912055"/>
            <a:ext cx="3945775" cy="3247043"/>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en-US" sz="1600" b="1" dirty="0">
                <a:solidFill>
                  <a:schemeClr val="bg1"/>
                </a:solidFill>
              </a:rPr>
              <a:t>Soil &amp; water quality.</a:t>
            </a:r>
          </a:p>
          <a:p>
            <a:pPr marL="285750" indent="-285750">
              <a:spcAft>
                <a:spcPts val="600"/>
              </a:spcAft>
              <a:buFont typeface="Wingdings" panose="05000000000000000000" pitchFamily="2" charset="2"/>
              <a:buChar char="q"/>
            </a:pPr>
            <a:r>
              <a:rPr lang="en-US" sz="1600" b="1" dirty="0">
                <a:solidFill>
                  <a:schemeClr val="bg1"/>
                </a:solidFill>
              </a:rPr>
              <a:t>Reproduction &amp; genetics.</a:t>
            </a:r>
          </a:p>
          <a:p>
            <a:pPr marL="285750" indent="-285750">
              <a:spcAft>
                <a:spcPts val="600"/>
              </a:spcAft>
              <a:buFont typeface="Wingdings" panose="05000000000000000000" pitchFamily="2" charset="2"/>
              <a:buChar char="q"/>
            </a:pPr>
            <a:r>
              <a:rPr lang="en-US" sz="1600" b="1" dirty="0">
                <a:solidFill>
                  <a:schemeClr val="bg1"/>
                </a:solidFill>
              </a:rPr>
              <a:t>Land management.</a:t>
            </a:r>
          </a:p>
          <a:p>
            <a:pPr marL="285750" indent="-285750">
              <a:spcAft>
                <a:spcPts val="600"/>
              </a:spcAft>
              <a:buFont typeface="Wingdings" panose="05000000000000000000" pitchFamily="2" charset="2"/>
              <a:buChar char="q"/>
            </a:pPr>
            <a:r>
              <a:rPr lang="en-US" sz="1600" b="1" dirty="0">
                <a:solidFill>
                  <a:schemeClr val="bg1"/>
                </a:solidFill>
              </a:rPr>
              <a:t>Rigging &amp; knot tying.</a:t>
            </a:r>
          </a:p>
          <a:p>
            <a:pPr marL="285750" indent="-285750">
              <a:spcAft>
                <a:spcPts val="600"/>
              </a:spcAft>
              <a:buFont typeface="Wingdings" panose="05000000000000000000" pitchFamily="2" charset="2"/>
              <a:buChar char="q"/>
            </a:pPr>
            <a:r>
              <a:rPr lang="en-US" sz="1600" b="1" dirty="0">
                <a:solidFill>
                  <a:schemeClr val="bg1"/>
                </a:solidFill>
              </a:rPr>
              <a:t>Grooming techniques.</a:t>
            </a:r>
          </a:p>
          <a:p>
            <a:pPr marL="285750" indent="-285750">
              <a:spcAft>
                <a:spcPts val="600"/>
              </a:spcAft>
              <a:buFont typeface="Wingdings" panose="05000000000000000000" pitchFamily="2" charset="2"/>
              <a:buChar char="q"/>
            </a:pPr>
            <a:r>
              <a:rPr lang="en-US" sz="1600" b="1" dirty="0">
                <a:solidFill>
                  <a:schemeClr val="bg1"/>
                </a:solidFill>
              </a:rPr>
              <a:t>Animal husbandry.</a:t>
            </a:r>
          </a:p>
          <a:p>
            <a:pPr marL="285750" indent="-285750">
              <a:spcAft>
                <a:spcPts val="600"/>
              </a:spcAft>
              <a:buFont typeface="Wingdings" panose="05000000000000000000" pitchFamily="2" charset="2"/>
              <a:buChar char="q"/>
            </a:pPr>
            <a:r>
              <a:rPr lang="en-US" sz="1600" b="1" dirty="0">
                <a:solidFill>
                  <a:schemeClr val="bg1"/>
                </a:solidFill>
              </a:rPr>
              <a:t>Equipment maintenance.</a:t>
            </a:r>
          </a:p>
          <a:p>
            <a:pPr marL="285750" indent="-285750">
              <a:spcAft>
                <a:spcPts val="600"/>
              </a:spcAft>
              <a:buFont typeface="Wingdings" panose="05000000000000000000" pitchFamily="2" charset="2"/>
              <a:buChar char="q"/>
            </a:pPr>
            <a:r>
              <a:rPr lang="en-US" sz="1600" b="1" dirty="0">
                <a:solidFill>
                  <a:schemeClr val="bg1"/>
                </a:solidFill>
              </a:rPr>
              <a:t>Compassion.</a:t>
            </a:r>
          </a:p>
          <a:p>
            <a:pPr marL="285750" indent="-285750">
              <a:spcAft>
                <a:spcPts val="600"/>
              </a:spcAft>
              <a:buFont typeface="Wingdings" panose="05000000000000000000" pitchFamily="2" charset="2"/>
              <a:buChar char="q"/>
            </a:pPr>
            <a:r>
              <a:rPr lang="en-US" sz="1600" b="1" dirty="0">
                <a:solidFill>
                  <a:schemeClr val="bg1"/>
                </a:solidFill>
              </a:rPr>
              <a:t>Negotiation skills.</a:t>
            </a:r>
          </a:p>
          <a:p>
            <a:pPr marL="285750" indent="-285750">
              <a:spcAft>
                <a:spcPts val="600"/>
              </a:spcAft>
              <a:buFont typeface="Wingdings" panose="05000000000000000000" pitchFamily="2" charset="2"/>
              <a:buChar char="q"/>
            </a:pPr>
            <a:r>
              <a:rPr lang="en-US" sz="1600" b="1" dirty="0">
                <a:solidFill>
                  <a:schemeClr val="bg1"/>
                </a:solidFill>
              </a:rPr>
              <a:t>Materials science.</a:t>
            </a:r>
          </a:p>
        </p:txBody>
      </p:sp>
      <p:pic>
        <p:nvPicPr>
          <p:cNvPr id="3076" name="Picture 4">
            <a:extLst>
              <a:ext uri="{FF2B5EF4-FFF2-40B4-BE49-F238E27FC236}">
                <a16:creationId xmlns:a16="http://schemas.microsoft.com/office/drawing/2014/main" id="{E354653B-2F14-9458-3E89-D54963643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1895891"/>
            <a:ext cx="4433454" cy="3390900"/>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84538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A7DB41F-1D5B-A690-30DA-0250F4988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55" y="648145"/>
            <a:ext cx="4744825" cy="3156704"/>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10191D-79C7-83B1-331C-491BFDD18A55}"/>
              </a:ext>
            </a:extLst>
          </p:cNvPr>
          <p:cNvSpPr txBox="1"/>
          <p:nvPr/>
        </p:nvSpPr>
        <p:spPr>
          <a:xfrm>
            <a:off x="5791220" y="751649"/>
            <a:ext cx="5899684" cy="1077218"/>
          </a:xfrm>
          <a:prstGeom prst="rect">
            <a:avLst/>
          </a:prstGeom>
          <a:noFill/>
        </p:spPr>
        <p:txBody>
          <a:bodyPr wrap="square" rtlCol="0">
            <a:spAutoFit/>
          </a:bodyPr>
          <a:lstStyle/>
          <a:p>
            <a:r>
              <a:rPr lang="en-US" sz="1600" dirty="0"/>
              <a:t>There’s no denying that working with horses requires physical effort and is a great way to exercise.  Consider how the following activities provide exercise opportunities for those who handle and care for horses:</a:t>
            </a:r>
          </a:p>
        </p:txBody>
      </p:sp>
      <p:sp>
        <p:nvSpPr>
          <p:cNvPr id="3" name="TextBox 2">
            <a:extLst>
              <a:ext uri="{FF2B5EF4-FFF2-40B4-BE49-F238E27FC236}">
                <a16:creationId xmlns:a16="http://schemas.microsoft.com/office/drawing/2014/main" id="{4BDBCE50-E209-F583-B305-4832BC576DBF}"/>
              </a:ext>
            </a:extLst>
          </p:cNvPr>
          <p:cNvSpPr txBox="1"/>
          <p:nvPr/>
        </p:nvSpPr>
        <p:spPr>
          <a:xfrm>
            <a:off x="5741771" y="2063369"/>
            <a:ext cx="2893996" cy="1569660"/>
          </a:xfrm>
          <a:prstGeom prst="rect">
            <a:avLst/>
          </a:prstGeom>
          <a:noFill/>
        </p:spPr>
        <p:txBody>
          <a:bodyPr wrap="square" rtlCol="0">
            <a:spAutoFit/>
          </a:bodyPr>
          <a:lstStyle/>
          <a:p>
            <a:pPr marL="285750" indent="-285750">
              <a:buFontTx/>
              <a:buChar char="-"/>
            </a:pPr>
            <a:r>
              <a:rPr lang="en-US" sz="1600" dirty="0"/>
              <a:t>Riding</a:t>
            </a:r>
          </a:p>
          <a:p>
            <a:pPr marL="285750" indent="-285750">
              <a:buFontTx/>
              <a:buChar char="-"/>
            </a:pPr>
            <a:r>
              <a:rPr lang="en-US" sz="1600" dirty="0"/>
              <a:t>Catching / leading</a:t>
            </a:r>
          </a:p>
          <a:p>
            <a:pPr marL="285750" indent="-285750">
              <a:buFontTx/>
              <a:buChar char="-"/>
            </a:pPr>
            <a:r>
              <a:rPr lang="en-US" sz="1600" dirty="0"/>
              <a:t>Mucking stalls</a:t>
            </a:r>
          </a:p>
          <a:p>
            <a:pPr marL="285750" indent="-285750">
              <a:buFontTx/>
              <a:buChar char="-"/>
            </a:pPr>
            <a:r>
              <a:rPr lang="en-US" sz="1600" dirty="0"/>
              <a:t>Carrying feed / water</a:t>
            </a:r>
          </a:p>
          <a:p>
            <a:pPr marL="285750" indent="-285750">
              <a:buFontTx/>
              <a:buChar char="-"/>
            </a:pPr>
            <a:r>
              <a:rPr lang="en-US" sz="1600" dirty="0"/>
              <a:t>Carrying hay bales</a:t>
            </a:r>
          </a:p>
          <a:p>
            <a:pPr marL="285750" indent="-285750">
              <a:buFontTx/>
              <a:buChar char="-"/>
            </a:pPr>
            <a:r>
              <a:rPr lang="en-US" sz="1600" dirty="0"/>
              <a:t>Cranking trailer hitches</a:t>
            </a:r>
          </a:p>
        </p:txBody>
      </p:sp>
      <p:sp>
        <p:nvSpPr>
          <p:cNvPr id="4" name="TextBox 3">
            <a:extLst>
              <a:ext uri="{FF2B5EF4-FFF2-40B4-BE49-F238E27FC236}">
                <a16:creationId xmlns:a16="http://schemas.microsoft.com/office/drawing/2014/main" id="{B8263807-931B-D289-F028-BF281FB025B2}"/>
              </a:ext>
            </a:extLst>
          </p:cNvPr>
          <p:cNvSpPr txBox="1"/>
          <p:nvPr/>
        </p:nvSpPr>
        <p:spPr>
          <a:xfrm>
            <a:off x="8963899" y="2063369"/>
            <a:ext cx="2608446" cy="1569660"/>
          </a:xfrm>
          <a:prstGeom prst="rect">
            <a:avLst/>
          </a:prstGeom>
          <a:noFill/>
        </p:spPr>
        <p:txBody>
          <a:bodyPr wrap="square" rtlCol="0">
            <a:spAutoFit/>
          </a:bodyPr>
          <a:lstStyle/>
          <a:p>
            <a:pPr marL="285750" indent="-285750">
              <a:buFontTx/>
              <a:buChar char="-"/>
            </a:pPr>
            <a:r>
              <a:rPr lang="en-US" sz="1600" dirty="0"/>
              <a:t>Fence work</a:t>
            </a:r>
          </a:p>
          <a:p>
            <a:pPr marL="285750" indent="-285750">
              <a:buFontTx/>
              <a:buChar char="-"/>
            </a:pPr>
            <a:r>
              <a:rPr lang="en-US" sz="1600" dirty="0"/>
              <a:t>Walking pastures</a:t>
            </a:r>
          </a:p>
          <a:p>
            <a:pPr marL="285750" indent="-285750">
              <a:buFontTx/>
              <a:buChar char="-"/>
            </a:pPr>
            <a:r>
              <a:rPr lang="en-US" sz="1600" dirty="0"/>
              <a:t>Grooming</a:t>
            </a:r>
          </a:p>
          <a:p>
            <a:pPr marL="285750" indent="-285750">
              <a:buFontTx/>
              <a:buChar char="-"/>
            </a:pPr>
            <a:r>
              <a:rPr lang="en-US" sz="1600" dirty="0"/>
              <a:t>Trimming / shoeing</a:t>
            </a:r>
          </a:p>
          <a:p>
            <a:pPr marL="285750" indent="-285750">
              <a:buFontTx/>
              <a:buChar char="-"/>
            </a:pPr>
            <a:r>
              <a:rPr lang="en-US" sz="1600" dirty="0"/>
              <a:t>Carrying saddles / tack</a:t>
            </a:r>
          </a:p>
          <a:p>
            <a:pPr marL="285750" indent="-285750">
              <a:buFontTx/>
              <a:buChar char="-"/>
            </a:pPr>
            <a:r>
              <a:rPr lang="en-US" sz="1600" dirty="0"/>
              <a:t>Climbing fences</a:t>
            </a:r>
          </a:p>
        </p:txBody>
      </p:sp>
      <p:sp>
        <p:nvSpPr>
          <p:cNvPr id="5" name="TextBox 4">
            <a:extLst>
              <a:ext uri="{FF2B5EF4-FFF2-40B4-BE49-F238E27FC236}">
                <a16:creationId xmlns:a16="http://schemas.microsoft.com/office/drawing/2014/main" id="{9C5B95C1-414C-7B57-A1A6-DC7848A2D08D}"/>
              </a:ext>
            </a:extLst>
          </p:cNvPr>
          <p:cNvSpPr txBox="1"/>
          <p:nvPr/>
        </p:nvSpPr>
        <p:spPr>
          <a:xfrm>
            <a:off x="510741" y="3867531"/>
            <a:ext cx="11318707" cy="2308324"/>
          </a:xfrm>
          <a:prstGeom prst="rect">
            <a:avLst/>
          </a:prstGeom>
          <a:noFill/>
        </p:spPr>
        <p:txBody>
          <a:bodyPr wrap="square" rtlCol="0">
            <a:spAutoFit/>
          </a:bodyPr>
          <a:lstStyle/>
          <a:p>
            <a:endParaRPr lang="en-US" sz="1600" dirty="0"/>
          </a:p>
          <a:p>
            <a:r>
              <a:rPr lang="en-US" sz="1600" dirty="0"/>
              <a:t>Just think – every moment a person spends doing horse-related chores is a moment </a:t>
            </a:r>
            <a:r>
              <a:rPr lang="en-US" sz="1600" i="1" dirty="0"/>
              <a:t>not</a:t>
            </a:r>
            <a:r>
              <a:rPr lang="en-US" sz="1600" dirty="0"/>
              <a:t> spent idly in front of a screen.</a:t>
            </a:r>
          </a:p>
          <a:p>
            <a:endParaRPr lang="en-US" sz="800" dirty="0"/>
          </a:p>
          <a:p>
            <a:r>
              <a:rPr lang="en-US" sz="1600" dirty="0"/>
              <a:t>And horses keep people mentally healthy as well as physically healthy.  You’ve no doubt heard of Animal Assisted Therapy (AAT) – AAT helps individuals with emotional challenges improve their conditions through interactions with animals. Equine Facilitated Psychotherapy (EFP) is an emerging type of AAT.</a:t>
            </a:r>
          </a:p>
          <a:p>
            <a:endParaRPr lang="en-US" sz="800" dirty="0"/>
          </a:p>
          <a:p>
            <a:r>
              <a:rPr lang="en-US" sz="1600" dirty="0"/>
              <a:t>The focus of EFP is not about recreation or riding.  It involves setting up problem solving activities that involve horses and mostly takes place on the ground vs. in the saddle.  Individuals with a variety of challenges; interaction with horses have been shown to reduce violent impulses in teens and alleviate PTSD suffered by many including veterans.</a:t>
            </a:r>
          </a:p>
        </p:txBody>
      </p:sp>
      <p:sp>
        <p:nvSpPr>
          <p:cNvPr id="6" name="TextBox 5">
            <a:extLst>
              <a:ext uri="{FF2B5EF4-FFF2-40B4-BE49-F238E27FC236}">
                <a16:creationId xmlns:a16="http://schemas.microsoft.com/office/drawing/2014/main" id="{83199BA9-39AF-AC2B-C84F-4A37A938A450}"/>
              </a:ext>
            </a:extLst>
          </p:cNvPr>
          <p:cNvSpPr txBox="1"/>
          <p:nvPr/>
        </p:nvSpPr>
        <p:spPr>
          <a:xfrm>
            <a:off x="580862" y="216131"/>
            <a:ext cx="4783618" cy="369332"/>
          </a:xfrm>
          <a:prstGeom prst="rect">
            <a:avLst/>
          </a:prstGeom>
          <a:noFill/>
        </p:spPr>
        <p:txBody>
          <a:bodyPr wrap="square" rtlCol="0">
            <a:spAutoFit/>
          </a:bodyPr>
          <a:lstStyle/>
          <a:p>
            <a:r>
              <a:rPr lang="en-US" b="1" i="1" u="sng" dirty="0"/>
              <a:t>Horses Keep Us Healthy</a:t>
            </a:r>
            <a:r>
              <a:rPr lang="en-US" b="1" i="1" dirty="0"/>
              <a:t>.</a:t>
            </a:r>
            <a:endParaRPr lang="en-US" b="1" i="1" u="sng" dirty="0"/>
          </a:p>
        </p:txBody>
      </p:sp>
    </p:spTree>
    <p:extLst>
      <p:ext uri="{BB962C8B-B14F-4D97-AF65-F5344CB8AC3E}">
        <p14:creationId xmlns:p14="http://schemas.microsoft.com/office/powerpoint/2010/main" val="119867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5D189D-4458-46DA-8B51-B3DC328684DB}"/>
              </a:ext>
            </a:extLst>
          </p:cNvPr>
          <p:cNvSpPr txBox="1"/>
          <p:nvPr/>
        </p:nvSpPr>
        <p:spPr>
          <a:xfrm>
            <a:off x="458931" y="306206"/>
            <a:ext cx="11185467" cy="2057045"/>
          </a:xfrm>
          <a:prstGeom prst="rect">
            <a:avLst/>
          </a:prstGeom>
        </p:spPr>
        <p:txBody>
          <a:bodyPr vert="horz" lIns="91440" tIns="45720" rIns="91440" bIns="45720" rtlCol="0">
            <a:normAutofit/>
          </a:bodyPr>
          <a:lstStyle/>
          <a:p>
            <a:pPr>
              <a:lnSpc>
                <a:spcPct val="90000"/>
              </a:lnSpc>
              <a:spcAft>
                <a:spcPts val="600"/>
              </a:spcAft>
            </a:pPr>
            <a:r>
              <a:rPr lang="en-US" sz="1600" b="1" kern="100" dirty="0">
                <a:effectLst/>
                <a:ea typeface="Calibri" panose="020F0502020204030204" pitchFamily="34" charset="0"/>
                <a:cs typeface="Times New Roman" panose="02020603050405020304" pitchFamily="18" charset="0"/>
              </a:rPr>
              <a:t>Equine-assisted therapies are being used to help people … </a:t>
            </a:r>
            <a:r>
              <a:rPr lang="en-US" sz="1600" dirty="0"/>
              <a:t>The most striking examples of how we learn from horses occur in riding programs for mentally and emotionally challenged individuals.  For instance, it is well-known amongst mental health professionals that horses help teach autistic children crucial skills that may not come naturally, including reading other’s emotions. Connecticut has several equine Therapy programs throughout our state.</a:t>
            </a:r>
          </a:p>
          <a:p>
            <a:pPr indent="-228600">
              <a:lnSpc>
                <a:spcPct val="90000"/>
              </a:lnSpc>
              <a:spcAft>
                <a:spcPts val="600"/>
              </a:spcAft>
              <a:buFont typeface="Arial" panose="020B0604020202020204" pitchFamily="34" charset="0"/>
              <a:buChar char="•"/>
            </a:pPr>
            <a:endParaRPr lang="en-US" sz="1900" dirty="0"/>
          </a:p>
        </p:txBody>
      </p:sp>
      <p:sp>
        <p:nvSpPr>
          <p:cNvPr id="3" name="TextBox 2">
            <a:extLst>
              <a:ext uri="{FF2B5EF4-FFF2-40B4-BE49-F238E27FC236}">
                <a16:creationId xmlns:a16="http://schemas.microsoft.com/office/drawing/2014/main" id="{CB5C7A6A-D9C3-C580-5435-5A95EEF83793}"/>
              </a:ext>
            </a:extLst>
          </p:cNvPr>
          <p:cNvSpPr txBox="1"/>
          <p:nvPr/>
        </p:nvSpPr>
        <p:spPr>
          <a:xfrm>
            <a:off x="503265" y="4992893"/>
            <a:ext cx="11185468" cy="2062103"/>
          </a:xfrm>
          <a:prstGeom prst="rect">
            <a:avLst/>
          </a:prstGeom>
          <a:noFill/>
        </p:spPr>
        <p:txBody>
          <a:bodyPr wrap="square" rtlCol="0">
            <a:spAutoFit/>
          </a:bodyPr>
          <a:lstStyle/>
          <a:p>
            <a:pPr>
              <a:spcAft>
                <a:spcPts val="600"/>
              </a:spcAft>
            </a:pPr>
            <a:r>
              <a:rPr lang="en-US" sz="1600" dirty="0"/>
              <a:t>A </a:t>
            </a:r>
            <a:r>
              <a:rPr lang="en-US" sz="1600" dirty="0">
                <a:solidFill>
                  <a:srgbClr val="000000"/>
                </a:solidFill>
              </a:rPr>
              <a:t>2008 Children’s Hospital study in Longmont, CO confirms that horse therapy also teach autistic kids how to do things in sequence</a:t>
            </a:r>
            <a:r>
              <a:rPr lang="en-US" sz="1600" dirty="0"/>
              <a:t>, supporting habits such as bedtime preparations.</a:t>
            </a:r>
          </a:p>
          <a:p>
            <a:pPr>
              <a:spcAft>
                <a:spcPts val="600"/>
              </a:spcAft>
            </a:pPr>
            <a:r>
              <a:rPr lang="en-US" sz="1800" b="1" kern="100" dirty="0">
                <a:effectLst/>
                <a:ea typeface="Calibri" panose="020F0502020204030204" pitchFamily="34" charset="0"/>
                <a:cs typeface="Times New Roman" panose="02020603050405020304" pitchFamily="18" charset="0"/>
              </a:rPr>
              <a:t> </a:t>
            </a:r>
            <a:r>
              <a:rPr lang="en-US" sz="1600" i="0" dirty="0">
                <a:solidFill>
                  <a:srgbClr val="000000"/>
                </a:solidFill>
                <a:effectLst/>
              </a:rPr>
              <a:t>In addition to being beneficial for children and adults with a wide range of physical, cognitive, and behavioral needs, equine-assisted therapies have also been used to successfully help in the treatment of people with depression, dementia, PTSD, anxiety, and substance abuse issues.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 people with physical disabilities, riding horses has been shown to improve balance, muscle tone, coordination, and motor control. </a:t>
            </a:r>
            <a:r>
              <a:rPr lang="en-US" sz="1600" i="0" dirty="0">
                <a:solidFill>
                  <a:srgbClr val="000000"/>
                </a:solidFill>
                <a:effectLst/>
              </a:rPr>
              <a:t>       </a:t>
            </a:r>
            <a:r>
              <a:rPr lang="en-US" sz="1600" dirty="0"/>
              <a:t> </a:t>
            </a:r>
          </a:p>
          <a:p>
            <a:pPr>
              <a:spcAft>
                <a:spcPts val="600"/>
              </a:spcAft>
            </a:pPr>
            <a:endParaRPr lang="en-US" sz="1600" dirty="0">
              <a:solidFill>
                <a:srgbClr val="000000"/>
              </a:solidFill>
              <a:highlight>
                <a:srgbClr val="FFFF00"/>
              </a:highlight>
            </a:endParaRPr>
          </a:p>
        </p:txBody>
      </p:sp>
      <p:pic>
        <p:nvPicPr>
          <p:cNvPr id="144387" name="Picture 13" descr="Dancer's Kiss">
            <a:extLst>
              <a:ext uri="{FF2B5EF4-FFF2-40B4-BE49-F238E27FC236}">
                <a16:creationId xmlns:a16="http://schemas.microsoft.com/office/drawing/2014/main" id="{2A9FCFF8-C749-3FE5-7711-0BCEF0621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41073" y="1503218"/>
            <a:ext cx="4267200" cy="3200400"/>
          </a:xfrm>
          <a:prstGeom prst="rect">
            <a:avLst/>
          </a:prstGeom>
        </p:spPr>
      </p:pic>
    </p:spTree>
    <p:extLst>
      <p:ext uri="{BB962C8B-B14F-4D97-AF65-F5344CB8AC3E}">
        <p14:creationId xmlns:p14="http://schemas.microsoft.com/office/powerpoint/2010/main" val="2585968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3336E03-47CA-2F97-1947-EBDA883E8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71" y="2687782"/>
            <a:ext cx="5303520" cy="3546763"/>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B14C5C-D2C4-3D58-42BB-B94219494BC4}"/>
              </a:ext>
            </a:extLst>
          </p:cNvPr>
          <p:cNvSpPr txBox="1"/>
          <p:nvPr/>
        </p:nvSpPr>
        <p:spPr>
          <a:xfrm>
            <a:off x="365760" y="227215"/>
            <a:ext cx="11188931" cy="2369880"/>
          </a:xfrm>
          <a:prstGeom prst="rect">
            <a:avLst/>
          </a:prstGeom>
          <a:noFill/>
        </p:spPr>
        <p:txBody>
          <a:bodyPr wrap="square" rtlCol="0">
            <a:spAutoFit/>
          </a:bodyPr>
          <a:lstStyle/>
          <a:p>
            <a:r>
              <a:rPr lang="en-US" b="1" i="1" u="sng" dirty="0"/>
              <a:t>Horses Provide Beautiful, Affordable Views</a:t>
            </a:r>
            <a:r>
              <a:rPr lang="en-US" b="1" i="1" dirty="0"/>
              <a:t>.</a:t>
            </a:r>
          </a:p>
          <a:p>
            <a:endParaRPr lang="en-US" dirty="0"/>
          </a:p>
          <a:p>
            <a:r>
              <a:rPr lang="en-US" sz="1600" dirty="0"/>
              <a:t>Continuing on that last point, most people find horses and horse pastures to be pleasant sights, especially on misty mornings and at sunsets.  When you live next to horse pastures it’s sometimes easy to take for granted how much more inherently peaceful your daily views are than the views available to those residing next to commercial and modern housing developments.</a:t>
            </a:r>
          </a:p>
          <a:p>
            <a:endParaRPr lang="en-US" sz="1600" dirty="0"/>
          </a:p>
          <a:p>
            <a:r>
              <a:rPr lang="en-US" sz="1600" dirty="0"/>
              <a:t>Ask yourself this question – Would I rather live next to a cluster of houses and contend with concomitant traffic, or live next to undeveloped farmland with horses?</a:t>
            </a:r>
          </a:p>
        </p:txBody>
      </p:sp>
      <p:sp>
        <p:nvSpPr>
          <p:cNvPr id="3" name="TextBox 2">
            <a:extLst>
              <a:ext uri="{FF2B5EF4-FFF2-40B4-BE49-F238E27FC236}">
                <a16:creationId xmlns:a16="http://schemas.microsoft.com/office/drawing/2014/main" id="{46A68ADB-1434-8AD1-55CA-DC722536D111}"/>
              </a:ext>
            </a:extLst>
          </p:cNvPr>
          <p:cNvSpPr txBox="1"/>
          <p:nvPr/>
        </p:nvSpPr>
        <p:spPr>
          <a:xfrm>
            <a:off x="6096000" y="2860522"/>
            <a:ext cx="5303520" cy="2800767"/>
          </a:xfrm>
          <a:prstGeom prst="rect">
            <a:avLst/>
          </a:prstGeom>
          <a:noFill/>
        </p:spPr>
        <p:txBody>
          <a:bodyPr wrap="square" rtlCol="0">
            <a:spAutoFit/>
          </a:bodyPr>
          <a:lstStyle/>
          <a:p>
            <a:r>
              <a:rPr lang="en-US" sz="1600" dirty="0"/>
              <a:t>The thing about that is, so long as the land that surrounds you is being used for horses it will retain its rural character.  However, if you evict the horses and allow that land to be developed, there’ll be no going back – that rural landscape will be gone forever, replaced by buildings and concrete and traffic – all of which will cost you, the taxpayer, much more money for community services than will the undeveloped farmland</a:t>
            </a:r>
          </a:p>
          <a:p>
            <a:endParaRPr lang="en-US" sz="1600" dirty="0"/>
          </a:p>
          <a:p>
            <a:r>
              <a:rPr lang="en-US" sz="1600" dirty="0"/>
              <a:t>So, consider the horses around you to be the placeholders and buffers from unsightly – and costly – development.</a:t>
            </a:r>
          </a:p>
        </p:txBody>
      </p:sp>
    </p:spTree>
    <p:extLst>
      <p:ext uri="{BB962C8B-B14F-4D97-AF65-F5344CB8AC3E}">
        <p14:creationId xmlns:p14="http://schemas.microsoft.com/office/powerpoint/2010/main" val="311263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D368CB-669F-D3DB-16D8-E4A9C54951E9}"/>
              </a:ext>
            </a:extLst>
          </p:cNvPr>
          <p:cNvSpPr txBox="1"/>
          <p:nvPr/>
        </p:nvSpPr>
        <p:spPr>
          <a:xfrm>
            <a:off x="343593" y="454429"/>
            <a:ext cx="5043054" cy="4862870"/>
          </a:xfrm>
          <a:prstGeom prst="rect">
            <a:avLst/>
          </a:prstGeom>
          <a:noFill/>
        </p:spPr>
        <p:txBody>
          <a:bodyPr wrap="square" rtlCol="0">
            <a:spAutoFit/>
          </a:bodyPr>
          <a:lstStyle/>
          <a:p>
            <a:r>
              <a:rPr lang="en-US" b="1" i="1" u="sng" dirty="0"/>
              <a:t>Horses Keep Open Spaces Open</a:t>
            </a:r>
            <a:r>
              <a:rPr lang="en-US" b="1" i="1" dirty="0"/>
              <a:t>.</a:t>
            </a:r>
          </a:p>
          <a:p>
            <a:endParaRPr lang="en-US" dirty="0"/>
          </a:p>
          <a:p>
            <a:endParaRPr lang="en-US" dirty="0"/>
          </a:p>
          <a:p>
            <a:r>
              <a:rPr lang="en-US" sz="1600" dirty="0"/>
              <a:t>While we’re on the subject of beautiful farmland, did you know that land is being lost to development at the astonishing rate of 250 acres per hour?  That’s 4.2 acres per minute.  That means an eventually end to beautiful open spaces, replaced by concrete, buildings, air pollution, traffic, and power lines.</a:t>
            </a:r>
          </a:p>
          <a:p>
            <a:endParaRPr lang="en-US" sz="1600" dirty="0"/>
          </a:p>
          <a:p>
            <a:r>
              <a:rPr lang="en-US" sz="1600" dirty="0"/>
              <a:t>Open land is needed to produce food, protect wildlife, and filter impurities from the air – yet we are allowing our land to be lost an accelerated rate for the sake of development.</a:t>
            </a:r>
          </a:p>
          <a:p>
            <a:endParaRPr lang="en-US" sz="1600" dirty="0"/>
          </a:p>
          <a:p>
            <a:r>
              <a:rPr lang="en-US" sz="1600" dirty="0"/>
              <a:t>Horse farms preserve open spaces.  Around the country, and in Connecticut, horse farms are keeping spaces open while other rural operations, like dairy farms, are rapidly disappearing.</a:t>
            </a:r>
          </a:p>
        </p:txBody>
      </p:sp>
      <p:pic>
        <p:nvPicPr>
          <p:cNvPr id="4" name="Picture 3">
            <a:extLst>
              <a:ext uri="{FF2B5EF4-FFF2-40B4-BE49-F238E27FC236}">
                <a16:creationId xmlns:a16="http://schemas.microsoft.com/office/drawing/2014/main" id="{EF43FA8C-86BC-BF81-E764-0D8B3D12C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4217" y="1230246"/>
            <a:ext cx="5908951" cy="3931920"/>
          </a:xfrm>
          <a:prstGeom prst="rect">
            <a:avLst/>
          </a:prstGeom>
        </p:spPr>
      </p:pic>
    </p:spTree>
    <p:extLst>
      <p:ext uri="{BB962C8B-B14F-4D97-AF65-F5344CB8AC3E}">
        <p14:creationId xmlns:p14="http://schemas.microsoft.com/office/powerpoint/2010/main" val="342098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A99F4C-C5FB-2C13-6B2C-80E964EF15DF}"/>
              </a:ext>
            </a:extLst>
          </p:cNvPr>
          <p:cNvSpPr txBox="1"/>
          <p:nvPr/>
        </p:nvSpPr>
        <p:spPr>
          <a:xfrm>
            <a:off x="184353" y="1408881"/>
            <a:ext cx="6765086" cy="2554545"/>
          </a:xfrm>
          <a:prstGeom prst="rect">
            <a:avLst/>
          </a:prstGeom>
          <a:noFill/>
        </p:spPr>
        <p:txBody>
          <a:bodyPr wrap="square" rtlCol="0">
            <a:spAutoFit/>
          </a:bodyPr>
          <a:lstStyle/>
          <a:p>
            <a:r>
              <a:rPr lang="en-US" sz="1600" dirty="0"/>
              <a:t>Historically we have relied on horses to help us feed ourselves and our families, travel distances, pull heavy loads, fight in wars, police our communities, fight fires, deliver mail, practice medicine, minister to the sick, engage in agriculture, managing livestock, transport goods, and free ourselves from British tyranny.                                                                                         </a:t>
            </a:r>
            <a:endParaRPr lang="en-US" sz="800" kern="1200" dirty="0">
              <a:solidFill>
                <a:schemeClr val="tx1"/>
              </a:solidFill>
              <a:latin typeface="+mn-lt"/>
              <a:ea typeface="+mn-ea"/>
              <a:cs typeface="+mn-cs"/>
            </a:endParaRPr>
          </a:p>
          <a:p>
            <a:r>
              <a:rPr lang="en-US" sz="1600" dirty="0"/>
              <a:t>Horses are still an important form of transportation.  As development consumes acre after acre of open space, people are turning at unprecedented rates to forests and parks to recreate and explore.  Horses allow people to access natural areas they might not be able to reach on foot.  This is especially important for trail lovers with disabilities.</a:t>
            </a:r>
            <a:endParaRPr lang="en-US" sz="1800" kern="1200" dirty="0">
              <a:solidFill>
                <a:schemeClr val="tx1"/>
              </a:solidFill>
              <a:latin typeface="+mn-lt"/>
              <a:ea typeface="+mn-ea"/>
              <a:cs typeface="+mn-cs"/>
            </a:endParaRPr>
          </a:p>
        </p:txBody>
      </p:sp>
      <p:pic>
        <p:nvPicPr>
          <p:cNvPr id="1028" name="Picture 4">
            <a:extLst>
              <a:ext uri="{FF2B5EF4-FFF2-40B4-BE49-F238E27FC236}">
                <a16:creationId xmlns:a16="http://schemas.microsoft.com/office/drawing/2014/main" id="{A067BA6F-1A1A-3CA6-A01E-D2EADB80A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313" y="1408881"/>
            <a:ext cx="4710935" cy="3473539"/>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8BA9D6-27D7-8D9D-6772-B4A6EE4F39CB}"/>
              </a:ext>
            </a:extLst>
          </p:cNvPr>
          <p:cNvSpPr txBox="1"/>
          <p:nvPr/>
        </p:nvSpPr>
        <p:spPr>
          <a:xfrm>
            <a:off x="184353" y="164129"/>
            <a:ext cx="11717593" cy="1231106"/>
          </a:xfrm>
          <a:prstGeom prst="rect">
            <a:avLst/>
          </a:prstGeom>
          <a:noFill/>
        </p:spPr>
        <p:txBody>
          <a:bodyPr wrap="square" rtlCol="0">
            <a:spAutoFit/>
          </a:bodyPr>
          <a:lstStyle/>
          <a:p>
            <a:r>
              <a:rPr lang="en-US" b="1" i="1" u="sng" dirty="0"/>
              <a:t>Horses Preserve our Heritage </a:t>
            </a:r>
            <a:r>
              <a:rPr lang="en-US" b="1" i="1" dirty="0"/>
              <a:t>…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Connecticut has a rich in history of how horses have been instrumental then and now</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p>
          <a:p>
            <a:endParaRPr lang="en-US" sz="800" b="1" i="1" u="sng" dirty="0"/>
          </a:p>
          <a:p>
            <a:r>
              <a:rPr lang="en-US" sz="1600" dirty="0"/>
              <a:t>When you ask a horseman or horsewoman why they’re so drawn to horses, they’re apt to shrug and respond with “it’s in my DNA” .  Such a profound statement is perhaps a little easier to understand when you consider that people have pursued relationships with horses since before 2500 BC.</a:t>
            </a:r>
          </a:p>
        </p:txBody>
      </p:sp>
      <p:sp>
        <p:nvSpPr>
          <p:cNvPr id="5" name="TextBox 4">
            <a:extLst>
              <a:ext uri="{FF2B5EF4-FFF2-40B4-BE49-F238E27FC236}">
                <a16:creationId xmlns:a16="http://schemas.microsoft.com/office/drawing/2014/main" id="{53F7F57C-0675-4B72-258D-048C4F7CC33C}"/>
              </a:ext>
            </a:extLst>
          </p:cNvPr>
          <p:cNvSpPr txBox="1"/>
          <p:nvPr/>
        </p:nvSpPr>
        <p:spPr>
          <a:xfrm>
            <a:off x="184353" y="4551689"/>
            <a:ext cx="4403549" cy="369332"/>
          </a:xfrm>
          <a:prstGeom prst="rect">
            <a:avLst/>
          </a:prstGeom>
          <a:noFill/>
        </p:spPr>
        <p:txBody>
          <a:bodyPr wrap="square" rtlCol="0">
            <a:spAutoFit/>
          </a:bodyPr>
          <a:lstStyle/>
          <a:p>
            <a:r>
              <a:rPr lang="en-US" sz="1800" b="1" i="1" u="sng" kern="1200" dirty="0">
                <a:solidFill>
                  <a:schemeClr val="tx1"/>
                </a:solidFill>
                <a:latin typeface="+mn-lt"/>
                <a:ea typeface="+mn-ea"/>
                <a:cs typeface="+mn-cs"/>
              </a:rPr>
              <a:t>And Horses Bring Families Together</a:t>
            </a:r>
            <a:r>
              <a:rPr lang="en-US" sz="1800" b="1" i="1" kern="1200" dirty="0">
                <a:solidFill>
                  <a:schemeClr val="tx1"/>
                </a:solidFill>
                <a:latin typeface="+mn-lt"/>
                <a:ea typeface="+mn-ea"/>
                <a:cs typeface="+mn-cs"/>
              </a:rPr>
              <a:t>.</a:t>
            </a:r>
          </a:p>
        </p:txBody>
      </p:sp>
      <p:sp>
        <p:nvSpPr>
          <p:cNvPr id="7" name="TextBox 6">
            <a:extLst>
              <a:ext uri="{FF2B5EF4-FFF2-40B4-BE49-F238E27FC236}">
                <a16:creationId xmlns:a16="http://schemas.microsoft.com/office/drawing/2014/main" id="{51BC6A0E-CA06-A9BC-15EB-10F7112665C4}"/>
              </a:ext>
            </a:extLst>
          </p:cNvPr>
          <p:cNvSpPr txBox="1"/>
          <p:nvPr/>
        </p:nvSpPr>
        <p:spPr>
          <a:xfrm>
            <a:off x="184353" y="4882420"/>
            <a:ext cx="11515378" cy="1692771"/>
          </a:xfrm>
          <a:prstGeom prst="rect">
            <a:avLst/>
          </a:prstGeom>
          <a:noFill/>
        </p:spPr>
        <p:txBody>
          <a:bodyPr wrap="square" rtlCol="0">
            <a:spAutoFit/>
          </a:bodyPr>
          <a:lstStyle/>
          <a:p>
            <a:r>
              <a:rPr lang="en-US" sz="1600" dirty="0"/>
              <a:t>In rural America, horses remain an important family tradition and are often at the center of family gatherings.  US Pony Clubs, 4-H, </a:t>
            </a:r>
          </a:p>
          <a:p>
            <a:r>
              <a:rPr lang="en-US" sz="1600" dirty="0"/>
              <a:t>and other youth-oriented organizations bring families together through equestrian and teambuilding activities.</a:t>
            </a:r>
          </a:p>
          <a:p>
            <a:endParaRPr lang="en-US" sz="800" dirty="0"/>
          </a:p>
          <a:p>
            <a:r>
              <a:rPr lang="en-US" sz="1600" dirty="0"/>
              <a:t>The same goes for junior horse shows and other competitions like barrel racing and eventing.  These venues provide unique  opportunities for families to team up and learn from their horses and each other.  And, across the country, families ride trails and camp together with their horses.   In families with horses, kids often take part in daily chores and learn how to take care of others. This kind of responsibility contributes to valuable life skills in the long run.</a:t>
            </a:r>
          </a:p>
        </p:txBody>
      </p:sp>
    </p:spTree>
    <p:extLst>
      <p:ext uri="{BB962C8B-B14F-4D97-AF65-F5344CB8AC3E}">
        <p14:creationId xmlns:p14="http://schemas.microsoft.com/office/powerpoint/2010/main" val="288293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93E91BD0-8C62-B833-1C13-357058E17E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6D2FA23-CA87-695F-C82E-877CB6B83473}"/>
              </a:ext>
            </a:extLst>
          </p:cNvPr>
          <p:cNvSpPr txBox="1"/>
          <p:nvPr/>
        </p:nvSpPr>
        <p:spPr>
          <a:xfrm>
            <a:off x="184353" y="164129"/>
            <a:ext cx="11717593" cy="369332"/>
          </a:xfrm>
          <a:prstGeom prst="rect">
            <a:avLst/>
          </a:prstGeom>
          <a:noFill/>
        </p:spPr>
        <p:txBody>
          <a:bodyPr wrap="square" rtlCol="0">
            <a:spAutoFit/>
          </a:bodyPr>
          <a:lstStyle/>
          <a:p>
            <a:r>
              <a:rPr lang="en-US" b="1" i="1" u="sng" dirty="0"/>
              <a:t>Horses Preserve our Heritage </a:t>
            </a:r>
            <a:r>
              <a:rPr lang="en-US" b="1" i="1" dirty="0"/>
              <a:t>… </a:t>
            </a:r>
            <a:r>
              <a:rPr lang="en-US" sz="1800" b="1" i="1" u="sng" kern="1200" dirty="0">
                <a:solidFill>
                  <a:schemeClr val="tx1"/>
                </a:solidFill>
                <a:latin typeface="+mn-lt"/>
                <a:ea typeface="+mn-ea"/>
                <a:cs typeface="+mn-cs"/>
              </a:rPr>
              <a:t>And Horses Bring Families Together</a:t>
            </a:r>
            <a:endParaRPr lang="en-US" sz="800" b="1" i="1" u="sng" dirty="0"/>
          </a:p>
        </p:txBody>
      </p:sp>
      <p:sp>
        <p:nvSpPr>
          <p:cNvPr id="5" name="TextBox 4">
            <a:extLst>
              <a:ext uri="{FF2B5EF4-FFF2-40B4-BE49-F238E27FC236}">
                <a16:creationId xmlns:a16="http://schemas.microsoft.com/office/drawing/2014/main" id="{8033796F-C64E-C2C6-F73C-CE1F01CEE7D6}"/>
              </a:ext>
            </a:extLst>
          </p:cNvPr>
          <p:cNvSpPr txBox="1"/>
          <p:nvPr/>
        </p:nvSpPr>
        <p:spPr>
          <a:xfrm>
            <a:off x="184353" y="4551689"/>
            <a:ext cx="4403549" cy="369332"/>
          </a:xfrm>
          <a:prstGeom prst="rect">
            <a:avLst/>
          </a:prstGeom>
          <a:noFill/>
        </p:spPr>
        <p:txBody>
          <a:bodyPr wrap="square" rtlCol="0">
            <a:spAutoFit/>
          </a:bodyPr>
          <a:lstStyle/>
          <a:p>
            <a:r>
              <a:rPr lang="en-US" sz="1800" b="1" i="1" kern="1200" dirty="0">
                <a:solidFill>
                  <a:schemeClr val="tx1"/>
                </a:solidFill>
                <a:latin typeface="+mn-lt"/>
                <a:ea typeface="+mn-ea"/>
                <a:cs typeface="+mn-cs"/>
              </a:rPr>
              <a:t>.</a:t>
            </a:r>
          </a:p>
        </p:txBody>
      </p:sp>
      <p:pic>
        <p:nvPicPr>
          <p:cNvPr id="11" name="Picture 10">
            <a:extLst>
              <a:ext uri="{FF2B5EF4-FFF2-40B4-BE49-F238E27FC236}">
                <a16:creationId xmlns:a16="http://schemas.microsoft.com/office/drawing/2014/main" id="{4D40A3F0-1896-AF86-04AE-9AF479D2033B}"/>
              </a:ext>
            </a:extLst>
          </p:cNvPr>
          <p:cNvPicPr>
            <a:picLocks noChangeAspect="1"/>
          </p:cNvPicPr>
          <p:nvPr/>
        </p:nvPicPr>
        <p:blipFill>
          <a:blip r:embed="rId3">
            <a:extLst>
              <a:ext uri="{28A0092B-C50C-407E-A947-70E740481C1C}">
                <a14:useLocalDpi xmlns:a14="http://schemas.microsoft.com/office/drawing/2010/main" val="0"/>
              </a:ext>
            </a:extLst>
          </a:blip>
          <a:srcRect l="8485" t="15960" b="10101"/>
          <a:stretch/>
        </p:blipFill>
        <p:spPr>
          <a:xfrm>
            <a:off x="3541412" y="2507672"/>
            <a:ext cx="3395273" cy="4114800"/>
          </a:xfrm>
          <a:prstGeom prst="rect">
            <a:avLst/>
          </a:prstGeom>
        </p:spPr>
      </p:pic>
      <p:pic>
        <p:nvPicPr>
          <p:cNvPr id="13" name="Picture 12">
            <a:extLst>
              <a:ext uri="{FF2B5EF4-FFF2-40B4-BE49-F238E27FC236}">
                <a16:creationId xmlns:a16="http://schemas.microsoft.com/office/drawing/2014/main" id="{362009A5-D8AE-BF98-68C2-345CD10F1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109" y="595745"/>
            <a:ext cx="4114800" cy="2743200"/>
          </a:xfrm>
          <a:prstGeom prst="rect">
            <a:avLst/>
          </a:prstGeom>
        </p:spPr>
      </p:pic>
      <p:pic>
        <p:nvPicPr>
          <p:cNvPr id="15" name="Picture 14">
            <a:extLst>
              <a:ext uri="{FF2B5EF4-FFF2-40B4-BE49-F238E27FC236}">
                <a16:creationId xmlns:a16="http://schemas.microsoft.com/office/drawing/2014/main" id="{D0220265-AA9D-15EE-D5F3-B957B17B1905}"/>
              </a:ext>
            </a:extLst>
          </p:cNvPr>
          <p:cNvPicPr>
            <a:picLocks noChangeAspect="1"/>
          </p:cNvPicPr>
          <p:nvPr/>
        </p:nvPicPr>
        <p:blipFill>
          <a:blip r:embed="rId5">
            <a:extLst>
              <a:ext uri="{28A0092B-C50C-407E-A947-70E740481C1C}">
                <a14:useLocalDpi xmlns:a14="http://schemas.microsoft.com/office/drawing/2010/main" val="0"/>
              </a:ext>
            </a:extLst>
          </a:blip>
          <a:srcRect t="15254" r="5845" b="11166"/>
          <a:stretch/>
        </p:blipFill>
        <p:spPr>
          <a:xfrm>
            <a:off x="351045" y="775853"/>
            <a:ext cx="3019488" cy="4297680"/>
          </a:xfrm>
          <a:prstGeom prst="rect">
            <a:avLst/>
          </a:prstGeom>
        </p:spPr>
      </p:pic>
      <p:pic>
        <p:nvPicPr>
          <p:cNvPr id="1026" name="Picture 2" descr="20+ Free Rodeo+Barrel &amp; Rodeo Images - Pixabay">
            <a:extLst>
              <a:ext uri="{FF2B5EF4-FFF2-40B4-BE49-F238E27FC236}">
                <a16:creationId xmlns:a16="http://schemas.microsoft.com/office/drawing/2014/main" id="{D0C7C997-896F-220C-9656-66A0C212BE0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347" r="6137"/>
          <a:stretch/>
        </p:blipFill>
        <p:spPr bwMode="auto">
          <a:xfrm>
            <a:off x="7765581" y="3701933"/>
            <a:ext cx="413636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28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23040</TotalTime>
  <Words>2925</Words>
  <Application>Microsoft Office PowerPoint</Application>
  <PresentationFormat>Widescreen</PresentationFormat>
  <Paragraphs>188</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Britannic Bold</vt:lpstr>
      <vt:lpstr>Calibri</vt:lpstr>
      <vt:lpstr>Wingdings</vt:lpstr>
      <vt:lpstr>Wingdings 2</vt:lpstr>
      <vt:lpstr>Office Theme</vt:lpstr>
      <vt:lpstr>Why Horses Make Good Neighbors  Presented by   The Connecticut Horse Council “Horsemen united in Leadership, Service, and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Noelle Swan</dc:creator>
  <cp:lastModifiedBy>Diane Ciano</cp:lastModifiedBy>
  <cp:revision>20</cp:revision>
  <dcterms:created xsi:type="dcterms:W3CDTF">2024-08-28T00:18:38Z</dcterms:created>
  <dcterms:modified xsi:type="dcterms:W3CDTF">2025-03-18T21:07:26Z</dcterms:modified>
</cp:coreProperties>
</file>